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0"/>
  </p:notesMasterIdLst>
  <p:sldIdLst>
    <p:sldId id="257" r:id="rId2"/>
    <p:sldId id="315" r:id="rId3"/>
    <p:sldId id="429" r:id="rId4"/>
    <p:sldId id="430" r:id="rId5"/>
    <p:sldId id="432" r:id="rId6"/>
    <p:sldId id="433" r:id="rId7"/>
    <p:sldId id="268" r:id="rId8"/>
    <p:sldId id="434" r:id="rId9"/>
    <p:sldId id="435" r:id="rId10"/>
    <p:sldId id="436" r:id="rId11"/>
    <p:sldId id="437" r:id="rId12"/>
    <p:sldId id="438" r:id="rId13"/>
    <p:sldId id="439" r:id="rId14"/>
    <p:sldId id="440" r:id="rId15"/>
    <p:sldId id="441" r:id="rId16"/>
    <p:sldId id="293" r:id="rId17"/>
    <p:sldId id="442" r:id="rId18"/>
    <p:sldId id="443" r:id="rId19"/>
    <p:sldId id="444" r:id="rId20"/>
    <p:sldId id="445" r:id="rId21"/>
    <p:sldId id="446" r:id="rId22"/>
    <p:sldId id="291" r:id="rId23"/>
    <p:sldId id="292" r:id="rId24"/>
    <p:sldId id="447" r:id="rId25"/>
    <p:sldId id="448" r:id="rId26"/>
    <p:sldId id="449" r:id="rId27"/>
    <p:sldId id="451" r:id="rId28"/>
    <p:sldId id="453" r:id="rId29"/>
  </p:sldIdLst>
  <p:sldSz cx="9144000" cy="5143500" type="screen16x9"/>
  <p:notesSz cx="6858000" cy="9144000"/>
  <p:embeddedFontLst>
    <p:embeddedFont>
      <p:font typeface="Anaheim" panose="020B0604020202020204" charset="0"/>
      <p:regular r:id="rId31"/>
    </p:embeddedFont>
    <p:embeddedFont>
      <p:font typeface="Barlow" panose="00000500000000000000" pitchFamily="2" charset="0"/>
      <p:regular r:id="rId32"/>
      <p:bold r:id="rId33"/>
      <p:italic r:id="rId34"/>
      <p:boldItalic r:id="rId35"/>
    </p:embeddedFont>
    <p:embeddedFont>
      <p:font typeface="Cambria Math" panose="02040503050406030204" pitchFamily="18" charset="0"/>
      <p:regular r:id="rId36"/>
    </p:embeddedFont>
    <p:embeddedFont>
      <p:font typeface="DM Sans" pitchFamily="2"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Nunito Light" pitchFamily="2" charset="0"/>
      <p:regular r:id="rId45"/>
      <p:italic r:id="rId46"/>
    </p:embeddedFont>
    <p:embeddedFont>
      <p:font typeface="Outfit"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BEDF817-9F24-4833-B469-47312B8129BD}">
          <p14:sldIdLst>
            <p14:sldId id="257"/>
            <p14:sldId id="315"/>
            <p14:sldId id="429"/>
            <p14:sldId id="430"/>
            <p14:sldId id="432"/>
            <p14:sldId id="433"/>
            <p14:sldId id="268"/>
            <p14:sldId id="434"/>
            <p14:sldId id="435"/>
            <p14:sldId id="436"/>
            <p14:sldId id="437"/>
            <p14:sldId id="438"/>
            <p14:sldId id="439"/>
            <p14:sldId id="440"/>
            <p14:sldId id="441"/>
            <p14:sldId id="293"/>
            <p14:sldId id="442"/>
            <p14:sldId id="443"/>
            <p14:sldId id="444"/>
            <p14:sldId id="445"/>
            <p14:sldId id="446"/>
            <p14:sldId id="291"/>
            <p14:sldId id="292"/>
            <p14:sldId id="447"/>
            <p14:sldId id="448"/>
            <p14:sldId id="449"/>
            <p14:sldId id="451"/>
            <p14:sldId id="453"/>
          </p14:sldIdLst>
        </p14:section>
        <p14:section name="Default Section" id="{43C1ADBC-50B7-4EC5-A957-AF47BD8718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A5"/>
    <a:srgbClr val="66CC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9E1FD6-C433-0C20-2703-E502D2AC41E2}" v="44" dt="2024-01-05T08:34:59.441"/>
  </p1510:revLst>
</p1510:revInfo>
</file>

<file path=ppt/tableStyles.xml><?xml version="1.0" encoding="utf-8"?>
<a:tblStyleLst xmlns:a="http://schemas.openxmlformats.org/drawingml/2006/main" def="{AF8C5766-DF03-4FF4-8055-9879DEEE2968}">
  <a:tblStyle styleId="{AF8C5766-DF03-4FF4-8055-9879DEEE29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Kiểu Có chủ đề 1 - Màu chủ đề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Kiểu Sáng 2 - Màu chủ đề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Kiểu Sáng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Kiểu Sáng 2 - Màu chủ đề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114" d="100"/>
          <a:sy n="114" d="100"/>
        </p:scale>
        <p:origin x="562" y="8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vsdvdsvdsv</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79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827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ea69057a3a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ea69057a3a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ea69057a3a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ea69057a3a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204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ea69057a3a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ea69057a3a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692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390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262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969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930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982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ea69057a3a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ea69057a3a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295e6f7483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295e6f7483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ea69057a3a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ea69057a3a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835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295e6f7483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295e6f7483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815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733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295e6f7483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295e6f7483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031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295e6f7483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295e6f7483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5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405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720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e71a4a86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e71a4a86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03"/>
        <p:cNvGrpSpPr/>
        <p:nvPr/>
      </p:nvGrpSpPr>
      <p:grpSpPr>
        <a:xfrm>
          <a:off x="0" y="0"/>
          <a:ext cx="0" cy="0"/>
          <a:chOff x="0" y="0"/>
          <a:chExt cx="0" cy="0"/>
        </a:xfrm>
      </p:grpSpPr>
      <p:grpSp>
        <p:nvGrpSpPr>
          <p:cNvPr id="204" name="Google Shape;204;p23"/>
          <p:cNvGrpSpPr/>
          <p:nvPr/>
        </p:nvGrpSpPr>
        <p:grpSpPr>
          <a:xfrm>
            <a:off x="-535133" y="-37823"/>
            <a:ext cx="10207495" cy="5621696"/>
            <a:chOff x="-535133" y="-37823"/>
            <a:chExt cx="10207495" cy="5621696"/>
          </a:xfrm>
        </p:grpSpPr>
        <p:sp>
          <p:nvSpPr>
            <p:cNvPr id="205" name="Google Shape;205;p23"/>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3"/>
          <p:cNvSpPr txBox="1">
            <a:spLocks noGrp="1"/>
          </p:cNvSpPr>
          <p:nvPr>
            <p:ph type="body" idx="1"/>
          </p:nvPr>
        </p:nvSpPr>
        <p:spPr>
          <a:xfrm>
            <a:off x="720000" y="1215749"/>
            <a:ext cx="7704000" cy="3145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extLst>
      <p:ext uri="{BB962C8B-B14F-4D97-AF65-F5344CB8AC3E}">
        <p14:creationId xmlns:p14="http://schemas.microsoft.com/office/powerpoint/2010/main" val="2967907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91"/>
        <p:cNvGrpSpPr/>
        <p:nvPr/>
      </p:nvGrpSpPr>
      <p:grpSpPr>
        <a:xfrm>
          <a:off x="0" y="0"/>
          <a:ext cx="0" cy="0"/>
          <a:chOff x="0" y="0"/>
          <a:chExt cx="0" cy="0"/>
        </a:xfrm>
      </p:grpSpPr>
      <p:grpSp>
        <p:nvGrpSpPr>
          <p:cNvPr id="192" name="Google Shape;192;p22"/>
          <p:cNvGrpSpPr/>
          <p:nvPr/>
        </p:nvGrpSpPr>
        <p:grpSpPr>
          <a:xfrm>
            <a:off x="-247298" y="-446215"/>
            <a:ext cx="9638600" cy="6030088"/>
            <a:chOff x="-247298" y="-446215"/>
            <a:chExt cx="9638600" cy="6030088"/>
          </a:xfrm>
        </p:grpSpPr>
        <p:sp>
          <p:nvSpPr>
            <p:cNvPr id="193" name="Google Shape;193;p22"/>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body" idx="1"/>
          </p:nvPr>
        </p:nvSpPr>
        <p:spPr>
          <a:xfrm>
            <a:off x="720000" y="1215742"/>
            <a:ext cx="7704000" cy="1022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extLst>
      <p:ext uri="{BB962C8B-B14F-4D97-AF65-F5344CB8AC3E}">
        <p14:creationId xmlns:p14="http://schemas.microsoft.com/office/powerpoint/2010/main" val="110122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79" name="Google Shape;79;p15"/>
          <p:cNvSpPr txBox="1">
            <a:spLocks noGrp="1"/>
          </p:cNvSpPr>
          <p:nvPr>
            <p:ph type="subTitle" idx="1"/>
          </p:nvPr>
        </p:nvSpPr>
        <p:spPr>
          <a:xfrm>
            <a:off x="145422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80" name="Google Shape;80;p15"/>
          <p:cNvSpPr txBox="1">
            <a:spLocks noGrp="1"/>
          </p:cNvSpPr>
          <p:nvPr>
            <p:ph type="subTitle" idx="2"/>
          </p:nvPr>
        </p:nvSpPr>
        <p:spPr>
          <a:xfrm>
            <a:off x="145422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81" name="Google Shape;81;p15"/>
          <p:cNvSpPr txBox="1">
            <a:spLocks noGrp="1"/>
          </p:cNvSpPr>
          <p:nvPr>
            <p:ph type="subTitle" idx="3"/>
          </p:nvPr>
        </p:nvSpPr>
        <p:spPr>
          <a:xfrm>
            <a:off x="542787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82" name="Google Shape;82;p15"/>
          <p:cNvSpPr txBox="1">
            <a:spLocks noGrp="1"/>
          </p:cNvSpPr>
          <p:nvPr>
            <p:ph type="subTitle" idx="4"/>
          </p:nvPr>
        </p:nvSpPr>
        <p:spPr>
          <a:xfrm>
            <a:off x="542787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83" name="Google Shape;83;p15"/>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extLst>
      <p:ext uri="{BB962C8B-B14F-4D97-AF65-F5344CB8AC3E}">
        <p14:creationId xmlns:p14="http://schemas.microsoft.com/office/powerpoint/2010/main" val="2288899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20"/>
        <p:cNvGrpSpPr/>
        <p:nvPr/>
      </p:nvGrpSpPr>
      <p:grpSpPr>
        <a:xfrm>
          <a:off x="0" y="0"/>
          <a:ext cx="0" cy="0"/>
          <a:chOff x="0" y="0"/>
          <a:chExt cx="0" cy="0"/>
        </a:xfrm>
      </p:grpSpPr>
      <p:grpSp>
        <p:nvGrpSpPr>
          <p:cNvPr id="121" name="Google Shape;121;p16"/>
          <p:cNvGrpSpPr/>
          <p:nvPr/>
        </p:nvGrpSpPr>
        <p:grpSpPr>
          <a:xfrm>
            <a:off x="-247298" y="-446215"/>
            <a:ext cx="9638610" cy="6030088"/>
            <a:chOff x="-247298" y="-446215"/>
            <a:chExt cx="9638610" cy="6030088"/>
          </a:xfrm>
        </p:grpSpPr>
        <p:sp>
          <p:nvSpPr>
            <p:cNvPr id="122" name="Google Shape;122;p16"/>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583422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54"/>
        <p:cNvGrpSpPr/>
        <p:nvPr/>
      </p:nvGrpSpPr>
      <p:grpSpPr>
        <a:xfrm>
          <a:off x="0" y="0"/>
          <a:ext cx="0" cy="0"/>
          <a:chOff x="0" y="0"/>
          <a:chExt cx="0" cy="0"/>
        </a:xfrm>
      </p:grpSpPr>
      <p:grpSp>
        <p:nvGrpSpPr>
          <p:cNvPr id="155" name="Google Shape;155;p19"/>
          <p:cNvGrpSpPr/>
          <p:nvPr/>
        </p:nvGrpSpPr>
        <p:grpSpPr>
          <a:xfrm>
            <a:off x="-145083" y="-503840"/>
            <a:ext cx="9434170" cy="6151188"/>
            <a:chOff x="-145083" y="-503840"/>
            <a:chExt cx="9434170" cy="6151188"/>
          </a:xfrm>
        </p:grpSpPr>
        <p:sp>
          <p:nvSpPr>
            <p:cNvPr id="156" name="Google Shape;156;p19"/>
            <p:cNvSpPr/>
            <p:nvPr/>
          </p:nvSpPr>
          <p:spPr>
            <a:xfrm rot="10800000" flipH="1">
              <a:off x="534577" y="46792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145073" y="392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45083" y="44198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8430777" y="46443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rot="10800000" flipH="1">
              <a:off x="-125483" y="-4286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770717" y="-5038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10800000">
              <a:off x="8450367" y="2513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0800000">
              <a:off x="8450377" y="-2444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9"/>
          <p:cNvSpPr txBox="1">
            <a:spLocks noGrp="1"/>
          </p:cNvSpPr>
          <p:nvPr>
            <p:ph type="title"/>
          </p:nvPr>
        </p:nvSpPr>
        <p:spPr>
          <a:xfrm>
            <a:off x="720000" y="1270313"/>
            <a:ext cx="3777300" cy="1709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9"/>
          <p:cNvSpPr txBox="1">
            <a:spLocks noGrp="1"/>
          </p:cNvSpPr>
          <p:nvPr>
            <p:ph type="subTitle" idx="1"/>
          </p:nvPr>
        </p:nvSpPr>
        <p:spPr>
          <a:xfrm>
            <a:off x="720000" y="2979813"/>
            <a:ext cx="3777300" cy="89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a:spLocks noGrp="1"/>
          </p:cNvSpPr>
          <p:nvPr>
            <p:ph type="pic" idx="2"/>
          </p:nvPr>
        </p:nvSpPr>
        <p:spPr>
          <a:xfrm>
            <a:off x="5121925" y="1060325"/>
            <a:ext cx="3109200" cy="3109200"/>
          </a:xfrm>
          <a:prstGeom prst="ellipse">
            <a:avLst/>
          </a:prstGeom>
          <a:noFill/>
          <a:ln>
            <a:noFill/>
          </a:ln>
        </p:spPr>
      </p:sp>
    </p:spTree>
    <p:extLst>
      <p:ext uri="{BB962C8B-B14F-4D97-AF65-F5344CB8AC3E}">
        <p14:creationId xmlns:p14="http://schemas.microsoft.com/office/powerpoint/2010/main" val="1412093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7"/>
        <p:cNvGrpSpPr/>
        <p:nvPr/>
      </p:nvGrpSpPr>
      <p:grpSpPr>
        <a:xfrm>
          <a:off x="0" y="0"/>
          <a:ext cx="0" cy="0"/>
          <a:chOff x="0" y="0"/>
          <a:chExt cx="0" cy="0"/>
        </a:xfrm>
      </p:grpSpPr>
      <p:grpSp>
        <p:nvGrpSpPr>
          <p:cNvPr id="98" name="Google Shape;98;p14"/>
          <p:cNvGrpSpPr/>
          <p:nvPr/>
        </p:nvGrpSpPr>
        <p:grpSpPr>
          <a:xfrm>
            <a:off x="-247298" y="-446215"/>
            <a:ext cx="9638600" cy="6030088"/>
            <a:chOff x="-247298" y="-446215"/>
            <a:chExt cx="9638600" cy="6030088"/>
          </a:xfrm>
        </p:grpSpPr>
        <p:sp>
          <p:nvSpPr>
            <p:cNvPr id="99" name="Google Shape;99;p1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4"/>
          <p:cNvSpPr txBox="1">
            <a:spLocks noGrp="1"/>
          </p:cNvSpPr>
          <p:nvPr>
            <p:ph type="title"/>
          </p:nvPr>
        </p:nvSpPr>
        <p:spPr>
          <a:xfrm>
            <a:off x="1226425" y="3229500"/>
            <a:ext cx="6691200" cy="54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 name="Google Shape;108;p14"/>
          <p:cNvSpPr txBox="1">
            <a:spLocks noGrp="1"/>
          </p:cNvSpPr>
          <p:nvPr>
            <p:ph type="subTitle" idx="1"/>
          </p:nvPr>
        </p:nvSpPr>
        <p:spPr>
          <a:xfrm>
            <a:off x="1226413" y="1366200"/>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123187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9"/>
        <p:cNvGrpSpPr/>
        <p:nvPr/>
      </p:nvGrpSpPr>
      <p:grpSpPr>
        <a:xfrm>
          <a:off x="0" y="0"/>
          <a:ext cx="0" cy="0"/>
          <a:chOff x="0" y="0"/>
          <a:chExt cx="0" cy="0"/>
        </a:xfrm>
      </p:grpSpPr>
      <p:grpSp>
        <p:nvGrpSpPr>
          <p:cNvPr id="110" name="Google Shape;110;p15"/>
          <p:cNvGrpSpPr/>
          <p:nvPr/>
        </p:nvGrpSpPr>
        <p:grpSpPr>
          <a:xfrm>
            <a:off x="-535133" y="-37823"/>
            <a:ext cx="10207495" cy="5621696"/>
            <a:chOff x="-535133" y="-37823"/>
            <a:chExt cx="10207495" cy="5621696"/>
          </a:xfrm>
        </p:grpSpPr>
        <p:sp>
          <p:nvSpPr>
            <p:cNvPr id="111" name="Google Shape;111;p15"/>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22662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4" name="Google Shape;144;p18"/>
          <p:cNvGrpSpPr/>
          <p:nvPr/>
        </p:nvGrpSpPr>
        <p:grpSpPr>
          <a:xfrm>
            <a:off x="-476796" y="2900252"/>
            <a:ext cx="10097585" cy="2865204"/>
            <a:chOff x="-476796" y="2900252"/>
            <a:chExt cx="10097585" cy="2865204"/>
          </a:xfrm>
        </p:grpSpPr>
        <p:grpSp>
          <p:nvGrpSpPr>
            <p:cNvPr id="145" name="Google Shape;145;p18"/>
            <p:cNvGrpSpPr/>
            <p:nvPr/>
          </p:nvGrpSpPr>
          <p:grpSpPr>
            <a:xfrm>
              <a:off x="-476796" y="2900252"/>
              <a:ext cx="10097585" cy="2865204"/>
              <a:chOff x="-476796" y="2900252"/>
              <a:chExt cx="10097585" cy="2865204"/>
            </a:xfrm>
          </p:grpSpPr>
          <p:sp>
            <p:nvSpPr>
              <p:cNvPr id="146" name="Google Shape;146;p18"/>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8"/>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01610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61" r:id="rId3"/>
    <p:sldLayoutId id="2147483677" r:id="rId4"/>
    <p:sldLayoutId id="2147483710" r:id="rId5"/>
    <p:sldLayoutId id="2147483712" r:id="rId6"/>
    <p:sldLayoutId id="2147483713" r:id="rId7"/>
    <p:sldLayoutId id="2147483714" r:id="rId8"/>
    <p:sldLayoutId id="2147483715" r:id="rId9"/>
    <p:sldLayoutId id="2147483716" r:id="rId10"/>
    <p:sldLayoutId id="214748371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Shape 190"/>
        <p:cNvGrpSpPr/>
        <p:nvPr/>
      </p:nvGrpSpPr>
      <p:grpSpPr>
        <a:xfrm>
          <a:off x="0" y="0"/>
          <a:ext cx="0" cy="0"/>
          <a:chOff x="0" y="0"/>
          <a:chExt cx="0" cy="0"/>
        </a:xfrm>
      </p:grpSpPr>
      <p:sp>
        <p:nvSpPr>
          <p:cNvPr id="8" name="Google Shape;167;p12">
            <a:extLst>
              <a:ext uri="{FF2B5EF4-FFF2-40B4-BE49-F238E27FC236}">
                <a16:creationId xmlns:a16="http://schemas.microsoft.com/office/drawing/2014/main" id="{01971B85-5471-4ADF-A07D-01705D1B494C}"/>
              </a:ext>
            </a:extLst>
          </p:cNvPr>
          <p:cNvSpPr txBox="1">
            <a:spLocks/>
          </p:cNvSpPr>
          <p:nvPr/>
        </p:nvSpPr>
        <p:spPr>
          <a:xfrm>
            <a:off x="382772" y="1056167"/>
            <a:ext cx="8761228" cy="17140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Montserrat"/>
              <a:buNone/>
              <a:defRPr sz="53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ctr"/>
            <a:br>
              <a:rPr lang="vi-VN" sz="2400" dirty="0">
                <a:solidFill>
                  <a:schemeClr val="bg2">
                    <a:lumMod val="50000"/>
                  </a:schemeClr>
                </a:solidFill>
                <a:latin typeface="+mn-lt"/>
              </a:rPr>
            </a:br>
            <a:br>
              <a:rPr lang="vi-VN" sz="2400" dirty="0">
                <a:solidFill>
                  <a:schemeClr val="bg2">
                    <a:lumMod val="50000"/>
                  </a:schemeClr>
                </a:solidFill>
                <a:latin typeface="+mn-lt"/>
              </a:rPr>
            </a:br>
            <a:r>
              <a:rPr lang="vi-VN" sz="2100" dirty="0">
                <a:solidFill>
                  <a:schemeClr val="bg2">
                    <a:lumMod val="50000"/>
                  </a:schemeClr>
                </a:solidFill>
                <a:latin typeface="+mn-lt"/>
              </a:rPr>
              <a:t>BÁO CÁO ĐỒ ÁN</a:t>
            </a:r>
            <a:r>
              <a:rPr lang="en-US" sz="2100" dirty="0">
                <a:solidFill>
                  <a:schemeClr val="bg2">
                    <a:lumMod val="50000"/>
                  </a:schemeClr>
                </a:solidFill>
                <a:latin typeface="+mn-lt"/>
              </a:rPr>
              <a:t> </a:t>
            </a:r>
            <a:r>
              <a:rPr lang="vi-VN" sz="2100" dirty="0">
                <a:solidFill>
                  <a:schemeClr val="bg2">
                    <a:lumMod val="50000"/>
                  </a:schemeClr>
                </a:solidFill>
                <a:latin typeface="+mn-lt"/>
              </a:rPr>
              <a:t>- XỬ LÝ ẢNH</a:t>
            </a:r>
            <a:endParaRPr lang="vi-VN" sz="2800" dirty="0">
              <a:solidFill>
                <a:schemeClr val="bg2">
                  <a:lumMod val="50000"/>
                </a:schemeClr>
              </a:solidFill>
              <a:latin typeface="+mn-lt"/>
            </a:endParaRPr>
          </a:p>
          <a:p>
            <a:pPr algn="ctr"/>
            <a:r>
              <a:rPr lang="vi-VN" sz="2800" dirty="0">
                <a:solidFill>
                  <a:schemeClr val="bg2">
                    <a:lumMod val="50000"/>
                  </a:schemeClr>
                </a:solidFill>
                <a:latin typeface="+mn-lt"/>
              </a:rPr>
              <a:t>NHẬN DIỆN CÁC LOÀI HOA</a:t>
            </a:r>
          </a:p>
          <a:p>
            <a:pPr algn="ctr"/>
            <a:br>
              <a:rPr lang="vi-VN" sz="2400" dirty="0">
                <a:solidFill>
                  <a:schemeClr val="bg2">
                    <a:lumMod val="50000"/>
                  </a:schemeClr>
                </a:solidFill>
                <a:latin typeface="+mn-lt"/>
              </a:rPr>
            </a:br>
            <a:endParaRPr lang="vi-VN" sz="2400" dirty="0">
              <a:solidFill>
                <a:schemeClr val="bg2">
                  <a:lumMod val="50000"/>
                </a:schemeClr>
              </a:solidFill>
              <a:latin typeface="+mn-lt"/>
            </a:endParaRPr>
          </a:p>
        </p:txBody>
      </p:sp>
      <p:graphicFrame>
        <p:nvGraphicFramePr>
          <p:cNvPr id="6" name="Table 5">
            <a:extLst>
              <a:ext uri="{FF2B5EF4-FFF2-40B4-BE49-F238E27FC236}">
                <a16:creationId xmlns:a16="http://schemas.microsoft.com/office/drawing/2014/main" id="{C6CD37CA-D06E-42CE-B040-64E585DC2706}"/>
              </a:ext>
            </a:extLst>
          </p:cNvPr>
          <p:cNvGraphicFramePr>
            <a:graphicFrameLocks noGrp="1"/>
          </p:cNvGraphicFramePr>
          <p:nvPr>
            <p:extLst>
              <p:ext uri="{D42A27DB-BD31-4B8C-83A1-F6EECF244321}">
                <p14:modId xmlns:p14="http://schemas.microsoft.com/office/powerpoint/2010/main" val="1648304276"/>
              </p:ext>
            </p:extLst>
          </p:nvPr>
        </p:nvGraphicFramePr>
        <p:xfrm>
          <a:off x="1854993" y="2371237"/>
          <a:ext cx="6906235" cy="2477120"/>
        </p:xfrm>
        <a:graphic>
          <a:graphicData uri="http://schemas.openxmlformats.org/drawingml/2006/table">
            <a:tbl>
              <a:tblPr firstRow="1" bandRow="1">
                <a:tableStyleId>{AF8C5766-DF03-4FF4-8055-9879DEEE2968}</a:tableStyleId>
              </a:tblPr>
              <a:tblGrid>
                <a:gridCol w="2861313">
                  <a:extLst>
                    <a:ext uri="{9D8B030D-6E8A-4147-A177-3AD203B41FA5}">
                      <a16:colId xmlns:a16="http://schemas.microsoft.com/office/drawing/2014/main" val="475441061"/>
                    </a:ext>
                  </a:extLst>
                </a:gridCol>
                <a:gridCol w="4044922">
                  <a:extLst>
                    <a:ext uri="{9D8B030D-6E8A-4147-A177-3AD203B41FA5}">
                      <a16:colId xmlns:a16="http://schemas.microsoft.com/office/drawing/2014/main" val="377127959"/>
                    </a:ext>
                  </a:extLst>
                </a:gridCol>
              </a:tblGrid>
              <a:tr h="344960">
                <a:tc>
                  <a:txBody>
                    <a:bodyPr/>
                    <a:lstStyle/>
                    <a:p>
                      <a:r>
                        <a:rPr lang="vi-VN" sz="1800" b="1" i="0" u="none" strike="noStrike" cap="none" dirty="0">
                          <a:solidFill>
                            <a:srgbClr val="003CA5"/>
                          </a:solidFill>
                          <a:latin typeface="Arial"/>
                          <a:ea typeface="Arial"/>
                          <a:cs typeface="Arial"/>
                          <a:sym typeface="Arial"/>
                        </a:rPr>
                        <a:t>Giảng viên hướng dẫn</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800" b="1" i="0" u="none" strike="noStrike" cap="none" dirty="0">
                          <a:solidFill>
                            <a:srgbClr val="003CA5"/>
                          </a:solidFill>
                          <a:latin typeface="Arial"/>
                          <a:ea typeface="Arial"/>
                          <a:cs typeface="Arial"/>
                          <a:sym typeface="Arial"/>
                        </a:rPr>
                        <a:t>TS. HUỲNH HỮU HƯNG</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290852544"/>
                  </a:ext>
                </a:extLst>
              </a:tr>
              <a:tr h="1379840">
                <a:tc>
                  <a:txBody>
                    <a:bodyPr/>
                    <a:lstStyle/>
                    <a:p>
                      <a:r>
                        <a:rPr lang="vi-VN" sz="1800" b="1" i="0" u="none" strike="noStrike" cap="none" dirty="0">
                          <a:solidFill>
                            <a:srgbClr val="003CA5"/>
                          </a:solidFill>
                          <a:latin typeface="Arial"/>
                          <a:ea typeface="Arial"/>
                          <a:cs typeface="Arial"/>
                          <a:sym typeface="Arial"/>
                        </a:rPr>
                        <a:t>Sinh viên thực hiện</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b="1" i="0" u="none" strike="noStrike" cap="none" dirty="0">
                          <a:solidFill>
                            <a:srgbClr val="003CA5"/>
                          </a:solidFill>
                          <a:latin typeface="Arial"/>
                          <a:ea typeface="Arial"/>
                          <a:cs typeface="Arial"/>
                          <a:sym typeface="Arial"/>
                        </a:rPr>
                        <a:t>Nguyễn Văn Hoàng Phúc</a:t>
                      </a:r>
                      <a:br>
                        <a:rPr lang="vi-VN" sz="1800" b="1" i="0" u="none" strike="noStrike" cap="none" dirty="0">
                          <a:solidFill>
                            <a:srgbClr val="003CA5"/>
                          </a:solidFill>
                          <a:latin typeface="Arial"/>
                          <a:ea typeface="Arial"/>
                          <a:cs typeface="Arial"/>
                          <a:sym typeface="Arial"/>
                        </a:rPr>
                      </a:br>
                      <a:r>
                        <a:rPr lang="vi-VN" sz="1800" b="1" i="0" u="none" strike="noStrike" cap="none" dirty="0">
                          <a:solidFill>
                            <a:srgbClr val="003CA5"/>
                          </a:solidFill>
                          <a:latin typeface="Arial"/>
                          <a:ea typeface="Arial"/>
                          <a:cs typeface="Arial"/>
                          <a:sym typeface="Arial"/>
                        </a:rPr>
                        <a:t>Nguyễn Văn Mạnh</a:t>
                      </a:r>
                    </a:p>
                    <a:p>
                      <a:r>
                        <a:rPr lang="vi-VN" sz="1800" b="1" i="0" u="none" strike="noStrike" cap="none" dirty="0">
                          <a:solidFill>
                            <a:srgbClr val="003CA5"/>
                          </a:solidFill>
                          <a:latin typeface="Arial"/>
                          <a:ea typeface="Arial"/>
                          <a:cs typeface="Arial"/>
                          <a:sym typeface="Arial"/>
                        </a:rPr>
                        <a:t>Nguyễn Công Cường</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48816833"/>
                  </a:ext>
                </a:extLst>
              </a:tr>
              <a:tr h="344960">
                <a:tc>
                  <a:txBody>
                    <a:bodyPr/>
                    <a:lstStyle/>
                    <a:p>
                      <a:r>
                        <a:rPr lang="vi-VN" sz="1800" b="1" i="0" u="none" strike="noStrike" cap="none">
                          <a:solidFill>
                            <a:srgbClr val="003CA5"/>
                          </a:solidFill>
                          <a:latin typeface="Arial"/>
                          <a:ea typeface="Arial"/>
                          <a:cs typeface="Arial"/>
                          <a:sym typeface="Arial"/>
                        </a:rPr>
                        <a:t>Nhóm</a:t>
                      </a:r>
                      <a:endParaRPr lang="en-US" sz="1800" b="1">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b="1" i="0" u="none" strike="noStrike" cap="none" dirty="0">
                          <a:solidFill>
                            <a:srgbClr val="003CA5"/>
                          </a:solidFill>
                          <a:latin typeface="Arial"/>
                          <a:cs typeface="Arial"/>
                          <a:sym typeface="Arial"/>
                        </a:rPr>
                        <a:t>20Nh10 </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09021268"/>
                  </a:ext>
                </a:extLst>
              </a:tr>
              <a:tr h="344960">
                <a:tc>
                  <a:txBody>
                    <a:bodyPr/>
                    <a:lstStyle/>
                    <a:p>
                      <a:r>
                        <a:rPr lang="vi-VN" sz="1800" b="1" i="0" u="none" strike="noStrike" cap="none">
                          <a:solidFill>
                            <a:srgbClr val="003CA5"/>
                          </a:solidFill>
                          <a:latin typeface="Arial"/>
                          <a:ea typeface="Arial"/>
                          <a:cs typeface="Arial"/>
                          <a:sym typeface="Arial"/>
                        </a:rPr>
                        <a:t>Lớp</a:t>
                      </a:r>
                      <a:endParaRPr lang="en-US" sz="1800" b="1">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vi-VN" sz="1800" b="1" i="0" u="none" strike="noStrike" cap="none" dirty="0">
                          <a:solidFill>
                            <a:srgbClr val="003CA5"/>
                          </a:solidFill>
                          <a:latin typeface="Arial"/>
                          <a:ea typeface="Arial"/>
                          <a:cs typeface="Arial"/>
                          <a:sym typeface="Arial"/>
                        </a:rPr>
                        <a:t>20T1  </a:t>
                      </a:r>
                      <a:endParaRPr lang="en-US" sz="1800" b="1" dirty="0">
                        <a:solidFill>
                          <a:srgbClr val="003CA5"/>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10875340"/>
                  </a:ext>
                </a:extLst>
              </a:tr>
            </a:tbl>
          </a:graphicData>
        </a:graphic>
      </p:graphicFrame>
      <p:sp>
        <p:nvSpPr>
          <p:cNvPr id="7" name="Rectangle 6">
            <a:extLst>
              <a:ext uri="{FF2B5EF4-FFF2-40B4-BE49-F238E27FC236}">
                <a16:creationId xmlns:a16="http://schemas.microsoft.com/office/drawing/2014/main" id="{0C30EB8B-7681-4006-A344-DD3A5DE60A18}"/>
              </a:ext>
            </a:extLst>
          </p:cNvPr>
          <p:cNvSpPr/>
          <p:nvPr/>
        </p:nvSpPr>
        <p:spPr>
          <a:xfrm>
            <a:off x="0" y="0"/>
            <a:ext cx="9144000" cy="964019"/>
          </a:xfrm>
          <a:prstGeom prst="rect">
            <a:avLst/>
          </a:prstGeom>
          <a:solidFill>
            <a:srgbClr val="003CA5"/>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vi-VN" sz="2000" b="1" dirty="0">
                <a:solidFill>
                  <a:schemeClr val="bg1"/>
                </a:solidFill>
              </a:rPr>
              <a:t>TRƯỜNG ĐẠI HỌC BÁCH KHOA ĐÀ NẴNG</a:t>
            </a:r>
            <a:br>
              <a:rPr lang="vi-VN" sz="2000" b="1" dirty="0">
                <a:solidFill>
                  <a:schemeClr val="bg1"/>
                </a:solidFill>
              </a:rPr>
            </a:br>
            <a:r>
              <a:rPr lang="vi-VN" sz="2000" b="1" dirty="0">
                <a:solidFill>
                  <a:schemeClr val="bg1"/>
                </a:solidFill>
              </a:rPr>
              <a:t>KHOA CÔNG NGHỆ THÔNG TIN</a:t>
            </a:r>
            <a:endParaRPr lang="en-US" sz="2000" b="1" dirty="0">
              <a:solidFill>
                <a:schemeClr val="bg1"/>
              </a:solidFill>
            </a:endParaRPr>
          </a:p>
        </p:txBody>
      </p:sp>
      <p:pic>
        <p:nvPicPr>
          <p:cNvPr id="14" name="Picture 2" descr="Trường Đại học Bách khoa - Đại học Đà Nẵng &gt; Tintuc &gt; Tintuc">
            <a:extLst>
              <a:ext uri="{FF2B5EF4-FFF2-40B4-BE49-F238E27FC236}">
                <a16:creationId xmlns:a16="http://schemas.microsoft.com/office/drawing/2014/main" id="{FC7BE93C-B0FB-4C40-840B-4CE34F83D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64019" cy="964019"/>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pic>
        <p:nvPicPr>
          <p:cNvPr id="15" name="Picture 4" descr="Information Technology faculty - DUT | Da Nang">
            <a:extLst>
              <a:ext uri="{FF2B5EF4-FFF2-40B4-BE49-F238E27FC236}">
                <a16:creationId xmlns:a16="http://schemas.microsoft.com/office/drawing/2014/main" id="{4364E0FA-1245-4265-8451-569B6519D0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9981" y="-1"/>
            <a:ext cx="964019" cy="964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2" name="Google Shape;2489;p45">
            <a:extLst>
              <a:ext uri="{FF2B5EF4-FFF2-40B4-BE49-F238E27FC236}">
                <a16:creationId xmlns:a16="http://schemas.microsoft.com/office/drawing/2014/main" id="{BAAC8281-9D4C-7E8F-AEBF-B290738890C3}"/>
              </a:ext>
            </a:extLst>
          </p:cNvPr>
          <p:cNvSpPr txBox="1">
            <a:spLocks/>
          </p:cNvSpPr>
          <p:nvPr/>
        </p:nvSpPr>
        <p:spPr>
          <a:xfrm>
            <a:off x="1787242" y="139519"/>
            <a:ext cx="5377064"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sz="2400" dirty="0">
                <a:solidFill>
                  <a:srgbClr val="003CA5"/>
                </a:solidFill>
                <a:latin typeface="Montserrat" panose="00000500000000000000" pitchFamily="2" charset="0"/>
                <a:cs typeface="Arial" panose="020B0604020202020204" pitchFamily="34" charset="0"/>
              </a:rPr>
              <a:t>Sử dụng kĩ thuật học chuyển giao (transfer learning)</a:t>
            </a:r>
          </a:p>
        </p:txBody>
      </p:sp>
      <p:pic>
        <p:nvPicPr>
          <p:cNvPr id="3" name="Picture 2">
            <a:extLst>
              <a:ext uri="{FF2B5EF4-FFF2-40B4-BE49-F238E27FC236}">
                <a16:creationId xmlns:a16="http://schemas.microsoft.com/office/drawing/2014/main" id="{E4686A2F-850D-48FF-A444-2BBA71163FFC}"/>
              </a:ext>
            </a:extLst>
          </p:cNvPr>
          <p:cNvPicPr/>
          <p:nvPr/>
        </p:nvPicPr>
        <p:blipFill>
          <a:blip r:embed="rId3"/>
          <a:stretch>
            <a:fillRect/>
          </a:stretch>
        </p:blipFill>
        <p:spPr>
          <a:xfrm>
            <a:off x="0" y="1402215"/>
            <a:ext cx="4968240" cy="2519149"/>
          </a:xfrm>
          <a:prstGeom prst="rect">
            <a:avLst/>
          </a:prstGeom>
          <a:ln>
            <a:solidFill>
              <a:schemeClr val="bg1"/>
            </a:solidFill>
          </a:ln>
        </p:spPr>
      </p:pic>
      <p:sp>
        <p:nvSpPr>
          <p:cNvPr id="4" name="TextBox 3">
            <a:extLst>
              <a:ext uri="{FF2B5EF4-FFF2-40B4-BE49-F238E27FC236}">
                <a16:creationId xmlns:a16="http://schemas.microsoft.com/office/drawing/2014/main" id="{6BADC5E2-D4EA-29E6-F17A-BFCFA2C02BC1}"/>
              </a:ext>
            </a:extLst>
          </p:cNvPr>
          <p:cNvSpPr txBox="1"/>
          <p:nvPr/>
        </p:nvSpPr>
        <p:spPr>
          <a:xfrm>
            <a:off x="3672840" y="1402215"/>
            <a:ext cx="5577840" cy="1867371"/>
          </a:xfrm>
          <a:prstGeom prst="rect">
            <a:avLst/>
          </a:prstGeom>
          <a:noFill/>
        </p:spPr>
        <p:txBody>
          <a:bodyPr wrap="square" rtlCol="0">
            <a:spAutoFit/>
          </a:bodyPr>
          <a:lstStyle/>
          <a:p>
            <a:pPr algn="just">
              <a:lnSpc>
                <a:spcPct val="200000"/>
              </a:lnSpc>
            </a:pPr>
            <a:r>
              <a:rPr lang="en-US" sz="1500" b="1" dirty="0" err="1">
                <a:solidFill>
                  <a:srgbClr val="003CA5"/>
                </a:solidFill>
                <a:latin typeface="+mn-lt"/>
              </a:rPr>
              <a:t>Các</a:t>
            </a:r>
            <a:r>
              <a:rPr lang="en-US" sz="1500" b="1" dirty="0">
                <a:solidFill>
                  <a:srgbClr val="003CA5"/>
                </a:solidFill>
                <a:latin typeface="+mn-lt"/>
              </a:rPr>
              <a:t> </a:t>
            </a:r>
            <a:r>
              <a:rPr lang="en-US" sz="1500" b="1" dirty="0" err="1">
                <a:solidFill>
                  <a:srgbClr val="003CA5"/>
                </a:solidFill>
                <a:latin typeface="+mn-lt"/>
              </a:rPr>
              <a:t>bước</a:t>
            </a:r>
            <a:r>
              <a:rPr lang="en-US" sz="1500" b="1" dirty="0">
                <a:solidFill>
                  <a:srgbClr val="003CA5"/>
                </a:solidFill>
                <a:latin typeface="+mn-lt"/>
              </a:rPr>
              <a:t> transfer learning EfficientNetB6 base model: </a:t>
            </a:r>
          </a:p>
          <a:p>
            <a:pPr algn="just">
              <a:lnSpc>
                <a:spcPct val="200000"/>
              </a:lnSpc>
            </a:pPr>
            <a:r>
              <a:rPr lang="en-US" sz="1500" b="1" dirty="0">
                <a:solidFill>
                  <a:srgbClr val="003CA5"/>
                </a:solidFill>
                <a:latin typeface="+mn-lt"/>
              </a:rPr>
              <a:t>Step 1: Freeze Base Layer + Training new Head Classifier</a:t>
            </a:r>
          </a:p>
          <a:p>
            <a:pPr algn="just">
              <a:lnSpc>
                <a:spcPct val="200000"/>
              </a:lnSpc>
            </a:pPr>
            <a:r>
              <a:rPr lang="en-US" sz="1500" b="1" dirty="0">
                <a:solidFill>
                  <a:srgbClr val="003CA5"/>
                </a:solidFill>
                <a:latin typeface="+mn-lt"/>
              </a:rPr>
              <a:t>Step 2: Freeze a half layers of </a:t>
            </a:r>
            <a:r>
              <a:rPr lang="en-US" sz="1500" b="1" dirty="0" err="1">
                <a:solidFill>
                  <a:srgbClr val="003CA5"/>
                </a:solidFill>
                <a:latin typeface="+mn-lt"/>
              </a:rPr>
              <a:t>base_model</a:t>
            </a:r>
            <a:r>
              <a:rPr lang="en-US" sz="1500" b="1" dirty="0">
                <a:solidFill>
                  <a:srgbClr val="003CA5"/>
                </a:solidFill>
                <a:latin typeface="+mn-lt"/>
              </a:rPr>
              <a:t> and fine-turning</a:t>
            </a:r>
          </a:p>
          <a:p>
            <a:pPr algn="just">
              <a:lnSpc>
                <a:spcPct val="200000"/>
              </a:lnSpc>
            </a:pPr>
            <a:r>
              <a:rPr lang="en-US" sz="1500" b="1" dirty="0">
                <a:solidFill>
                  <a:srgbClr val="003CA5"/>
                </a:solidFill>
                <a:latin typeface="+mn-lt"/>
              </a:rPr>
              <a:t>Step 3: No Freeze Base model and full fine-turning</a:t>
            </a:r>
          </a:p>
        </p:txBody>
      </p:sp>
      <p:graphicFrame>
        <p:nvGraphicFramePr>
          <p:cNvPr id="5" name="Table 4">
            <a:extLst>
              <a:ext uri="{FF2B5EF4-FFF2-40B4-BE49-F238E27FC236}">
                <a16:creationId xmlns:a16="http://schemas.microsoft.com/office/drawing/2014/main" id="{A5A8A9C6-849E-0A49-92E8-E77F96AD9F5B}"/>
              </a:ext>
            </a:extLst>
          </p:cNvPr>
          <p:cNvGraphicFramePr>
            <a:graphicFrameLocks noGrp="1"/>
          </p:cNvGraphicFramePr>
          <p:nvPr>
            <p:extLst>
              <p:ext uri="{D42A27DB-BD31-4B8C-83A1-F6EECF244321}">
                <p14:modId xmlns:p14="http://schemas.microsoft.com/office/powerpoint/2010/main" val="1439389456"/>
              </p:ext>
            </p:extLst>
          </p:nvPr>
        </p:nvGraphicFramePr>
        <p:xfrm>
          <a:off x="4968240" y="3269586"/>
          <a:ext cx="4021284" cy="1739720"/>
        </p:xfrm>
        <a:graphic>
          <a:graphicData uri="http://schemas.openxmlformats.org/drawingml/2006/table">
            <a:tbl>
              <a:tblPr firstRow="1" bandRow="1">
                <a:tableStyleId>{5C22544A-7EE6-4342-B048-85BDC9FD1C3A}</a:tableStyleId>
              </a:tblPr>
              <a:tblGrid>
                <a:gridCol w="1340428">
                  <a:extLst>
                    <a:ext uri="{9D8B030D-6E8A-4147-A177-3AD203B41FA5}">
                      <a16:colId xmlns:a16="http://schemas.microsoft.com/office/drawing/2014/main" val="1359269038"/>
                    </a:ext>
                  </a:extLst>
                </a:gridCol>
                <a:gridCol w="1340428">
                  <a:extLst>
                    <a:ext uri="{9D8B030D-6E8A-4147-A177-3AD203B41FA5}">
                      <a16:colId xmlns:a16="http://schemas.microsoft.com/office/drawing/2014/main" val="1232520153"/>
                    </a:ext>
                  </a:extLst>
                </a:gridCol>
                <a:gridCol w="1340428">
                  <a:extLst>
                    <a:ext uri="{9D8B030D-6E8A-4147-A177-3AD203B41FA5}">
                      <a16:colId xmlns:a16="http://schemas.microsoft.com/office/drawing/2014/main" val="1918099796"/>
                    </a:ext>
                  </a:extLst>
                </a:gridCol>
              </a:tblGrid>
              <a:tr h="434930">
                <a:tc>
                  <a:txBody>
                    <a:bodyPr/>
                    <a:lstStyle/>
                    <a:p>
                      <a:pPr marL="0" marR="0" algn="ctr">
                        <a:lnSpc>
                          <a:spcPct val="150000"/>
                        </a:lnSpc>
                        <a:spcBef>
                          <a:spcPts val="60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Step</a:t>
                      </a:r>
                    </a:p>
                  </a:txBody>
                  <a:tcPr marL="34290" marR="34290" marT="0" marB="0"/>
                </a:tc>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Accuracy</a:t>
                      </a:r>
                    </a:p>
                  </a:txBody>
                  <a:tcPr marL="34290" marR="34290" marT="0" marB="0"/>
                </a:tc>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Số epochs</a:t>
                      </a:r>
                    </a:p>
                  </a:txBody>
                  <a:tcPr marL="34290" marR="34290" marT="0" marB="0"/>
                </a:tc>
                <a:extLst>
                  <a:ext uri="{0D108BD9-81ED-4DB2-BD59-A6C34878D82A}">
                    <a16:rowId xmlns:a16="http://schemas.microsoft.com/office/drawing/2014/main" val="3937533236"/>
                  </a:ext>
                </a:extLst>
              </a:tr>
              <a:tr h="434930">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34290" marR="34290" marT="0" marB="0"/>
                </a:tc>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84.50%</a:t>
                      </a:r>
                    </a:p>
                  </a:txBody>
                  <a:tcPr marL="34290" marR="34290" marT="0" marB="0"/>
                </a:tc>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5</a:t>
                      </a:r>
                    </a:p>
                  </a:txBody>
                  <a:tcPr marL="34290" marR="34290" marT="0" marB="0"/>
                </a:tc>
                <a:extLst>
                  <a:ext uri="{0D108BD9-81ED-4DB2-BD59-A6C34878D82A}">
                    <a16:rowId xmlns:a16="http://schemas.microsoft.com/office/drawing/2014/main" val="4190637933"/>
                  </a:ext>
                </a:extLst>
              </a:tr>
              <a:tr h="434930">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a:t>
                      </a:r>
                    </a:p>
                  </a:txBody>
                  <a:tcPr marL="34290" marR="34290" marT="0" marB="0"/>
                </a:tc>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92.42%</a:t>
                      </a:r>
                    </a:p>
                  </a:txBody>
                  <a:tcPr marL="34290" marR="34290" marT="0" marB="0"/>
                </a:tc>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5</a:t>
                      </a:r>
                    </a:p>
                  </a:txBody>
                  <a:tcPr marL="34290" marR="34290" marT="0" marB="0"/>
                </a:tc>
                <a:extLst>
                  <a:ext uri="{0D108BD9-81ED-4DB2-BD59-A6C34878D82A}">
                    <a16:rowId xmlns:a16="http://schemas.microsoft.com/office/drawing/2014/main" val="3478042115"/>
                  </a:ext>
                </a:extLst>
              </a:tr>
              <a:tr h="434930">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3</a:t>
                      </a:r>
                    </a:p>
                  </a:txBody>
                  <a:tcPr marL="34290" marR="34290" marT="0" marB="0"/>
                </a:tc>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92.92%</a:t>
                      </a:r>
                    </a:p>
                  </a:txBody>
                  <a:tcPr marL="34290" marR="34290" marT="0" marB="0"/>
                </a:tc>
                <a:tc>
                  <a:txBody>
                    <a:bodyPr/>
                    <a:lstStyle/>
                    <a:p>
                      <a:pPr marL="0" marR="0" algn="ctr">
                        <a:lnSpc>
                          <a:spcPct val="150000"/>
                        </a:lnSpc>
                        <a:spcBef>
                          <a:spcPts val="60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5 </a:t>
                      </a:r>
                    </a:p>
                  </a:txBody>
                  <a:tcPr marL="34290" marR="34290" marT="0" marB="0"/>
                </a:tc>
                <a:extLst>
                  <a:ext uri="{0D108BD9-81ED-4DB2-BD59-A6C34878D82A}">
                    <a16:rowId xmlns:a16="http://schemas.microsoft.com/office/drawing/2014/main" val="4152053274"/>
                  </a:ext>
                </a:extLst>
              </a:tr>
            </a:tbl>
          </a:graphicData>
        </a:graphic>
      </p:graphicFrame>
    </p:spTree>
    <p:extLst>
      <p:ext uri="{BB962C8B-B14F-4D97-AF65-F5344CB8AC3E}">
        <p14:creationId xmlns:p14="http://schemas.microsoft.com/office/powerpoint/2010/main" val="3113682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2" name="Google Shape;2489;p45">
            <a:extLst>
              <a:ext uri="{FF2B5EF4-FFF2-40B4-BE49-F238E27FC236}">
                <a16:creationId xmlns:a16="http://schemas.microsoft.com/office/drawing/2014/main" id="{05791651-59BF-AA9B-7F2A-0A8525F083D3}"/>
              </a:ext>
            </a:extLst>
          </p:cNvPr>
          <p:cNvSpPr txBox="1">
            <a:spLocks/>
          </p:cNvSpPr>
          <p:nvPr/>
        </p:nvSpPr>
        <p:spPr>
          <a:xfrm>
            <a:off x="1876743" y="0"/>
            <a:ext cx="5377064"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sz="3600" dirty="0">
                <a:solidFill>
                  <a:srgbClr val="003CA5"/>
                </a:solidFill>
                <a:latin typeface="Montserrat" panose="00000500000000000000" pitchFamily="2" charset="0"/>
                <a:cs typeface="Arial" panose="020B0604020202020204" pitchFamily="34" charset="0"/>
              </a:rPr>
              <a:t>Chọn các lớp</a:t>
            </a:r>
          </a:p>
        </p:txBody>
      </p:sp>
      <p:pic>
        <p:nvPicPr>
          <p:cNvPr id="5" name="Picture 4">
            <a:extLst>
              <a:ext uri="{FF2B5EF4-FFF2-40B4-BE49-F238E27FC236}">
                <a16:creationId xmlns:a16="http://schemas.microsoft.com/office/drawing/2014/main" id="{7CC120A8-ABA9-F45A-2F1D-31A87B99078C}"/>
              </a:ext>
            </a:extLst>
          </p:cNvPr>
          <p:cNvPicPr/>
          <p:nvPr/>
        </p:nvPicPr>
        <p:blipFill rotWithShape="1">
          <a:blip r:embed="rId3"/>
          <a:srcRect l="-2910" r="8201"/>
          <a:stretch/>
        </p:blipFill>
        <p:spPr>
          <a:xfrm>
            <a:off x="53340" y="1192530"/>
            <a:ext cx="2727960" cy="3562350"/>
          </a:xfrm>
          <a:prstGeom prst="rect">
            <a:avLst/>
          </a:prstGeom>
          <a:ln w="76200">
            <a:solidFill>
              <a:schemeClr val="bg1"/>
            </a:solidFill>
          </a:ln>
        </p:spPr>
      </p:pic>
      <p:pic>
        <p:nvPicPr>
          <p:cNvPr id="6" name="Picture 5">
            <a:extLst>
              <a:ext uri="{FF2B5EF4-FFF2-40B4-BE49-F238E27FC236}">
                <a16:creationId xmlns:a16="http://schemas.microsoft.com/office/drawing/2014/main" id="{74907709-0AE1-FD70-57F4-0B2846C05504}"/>
              </a:ext>
            </a:extLst>
          </p:cNvPr>
          <p:cNvPicPr/>
          <p:nvPr/>
        </p:nvPicPr>
        <p:blipFill>
          <a:blip r:embed="rId4"/>
          <a:stretch>
            <a:fillRect/>
          </a:stretch>
        </p:blipFill>
        <p:spPr>
          <a:xfrm>
            <a:off x="3017520" y="979170"/>
            <a:ext cx="6126480" cy="3836670"/>
          </a:xfrm>
          <a:prstGeom prst="rect">
            <a:avLst/>
          </a:prstGeom>
          <a:ln w="57150">
            <a:solidFill>
              <a:schemeClr val="bg1"/>
            </a:solidFill>
          </a:ln>
        </p:spPr>
      </p:pic>
      <p:sp>
        <p:nvSpPr>
          <p:cNvPr id="7" name="Rectangle 6">
            <a:extLst>
              <a:ext uri="{FF2B5EF4-FFF2-40B4-BE49-F238E27FC236}">
                <a16:creationId xmlns:a16="http://schemas.microsoft.com/office/drawing/2014/main" id="{AAE3460C-5775-AA7C-34E6-72ABDAC273BD}"/>
              </a:ext>
            </a:extLst>
          </p:cNvPr>
          <p:cNvSpPr/>
          <p:nvPr/>
        </p:nvSpPr>
        <p:spPr>
          <a:xfrm>
            <a:off x="0" y="4754880"/>
            <a:ext cx="9250680" cy="46482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BC5F7D-FB87-8235-960C-3ED5F42816E0}"/>
              </a:ext>
            </a:extLst>
          </p:cNvPr>
          <p:cNvSpPr/>
          <p:nvPr/>
        </p:nvSpPr>
        <p:spPr>
          <a:xfrm>
            <a:off x="-76200" y="1097280"/>
            <a:ext cx="259080" cy="3836670"/>
          </a:xfrm>
          <a:prstGeom prst="round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2" name="Google Shape;2489;p45">
            <a:extLst>
              <a:ext uri="{FF2B5EF4-FFF2-40B4-BE49-F238E27FC236}">
                <a16:creationId xmlns:a16="http://schemas.microsoft.com/office/drawing/2014/main" id="{05791651-59BF-AA9B-7F2A-0A8525F083D3}"/>
              </a:ext>
            </a:extLst>
          </p:cNvPr>
          <p:cNvSpPr txBox="1">
            <a:spLocks/>
          </p:cNvSpPr>
          <p:nvPr/>
        </p:nvSpPr>
        <p:spPr>
          <a:xfrm>
            <a:off x="1270079" y="223785"/>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Sử dụng các thuật toán CNN cơ bản và các biến thể</a:t>
            </a:r>
          </a:p>
        </p:txBody>
      </p:sp>
      <p:pic>
        <p:nvPicPr>
          <p:cNvPr id="3" name="Picture 2">
            <a:extLst>
              <a:ext uri="{FF2B5EF4-FFF2-40B4-BE49-F238E27FC236}">
                <a16:creationId xmlns:a16="http://schemas.microsoft.com/office/drawing/2014/main" id="{10CDEDD8-DD8B-5462-3123-89125E635455}"/>
              </a:ext>
            </a:extLst>
          </p:cNvPr>
          <p:cNvPicPr/>
          <p:nvPr/>
        </p:nvPicPr>
        <p:blipFill>
          <a:blip r:embed="rId3"/>
          <a:stretch>
            <a:fillRect/>
          </a:stretch>
        </p:blipFill>
        <p:spPr>
          <a:xfrm>
            <a:off x="1414463" y="1093470"/>
            <a:ext cx="5829300" cy="3092724"/>
          </a:xfrm>
          <a:prstGeom prst="rect">
            <a:avLst/>
          </a:prstGeom>
        </p:spPr>
      </p:pic>
      <p:sp>
        <p:nvSpPr>
          <p:cNvPr id="4" name="Rectangle 3">
            <a:extLst>
              <a:ext uri="{FF2B5EF4-FFF2-40B4-BE49-F238E27FC236}">
                <a16:creationId xmlns:a16="http://schemas.microsoft.com/office/drawing/2014/main" id="{6A65AF29-B543-4A58-9FE2-F07F71339C85}"/>
              </a:ext>
            </a:extLst>
          </p:cNvPr>
          <p:cNvSpPr/>
          <p:nvPr/>
        </p:nvSpPr>
        <p:spPr>
          <a:xfrm>
            <a:off x="2720339" y="4186194"/>
            <a:ext cx="3217547" cy="307777"/>
          </a:xfrm>
          <a:prstGeom prst="rect">
            <a:avLst/>
          </a:prstGeom>
        </p:spPr>
        <p:txBody>
          <a:bodyPr wrap="none">
            <a:spAutoFit/>
          </a:bodyPr>
          <a:lstStyle/>
          <a:p>
            <a:r>
              <a:rPr lang="en-US" b="1" dirty="0">
                <a:solidFill>
                  <a:srgbClr val="003CA5"/>
                </a:solidFill>
              </a:rPr>
              <a:t>Pipeline model CNN </a:t>
            </a:r>
            <a:r>
              <a:rPr lang="en-US" b="1" dirty="0" err="1">
                <a:solidFill>
                  <a:srgbClr val="003CA5"/>
                </a:solidFill>
              </a:rPr>
              <a:t>và</a:t>
            </a:r>
            <a:r>
              <a:rPr lang="en-US" b="1" dirty="0">
                <a:solidFill>
                  <a:srgbClr val="003CA5"/>
                </a:solidFill>
              </a:rPr>
              <a:t> </a:t>
            </a:r>
            <a:r>
              <a:rPr lang="en-US" b="1" dirty="0" err="1">
                <a:solidFill>
                  <a:srgbClr val="003CA5"/>
                </a:solidFill>
              </a:rPr>
              <a:t>các</a:t>
            </a:r>
            <a:r>
              <a:rPr lang="en-US" b="1" dirty="0">
                <a:solidFill>
                  <a:srgbClr val="003CA5"/>
                </a:solidFill>
              </a:rPr>
              <a:t> </a:t>
            </a:r>
            <a:r>
              <a:rPr lang="en-US" b="1" dirty="0" err="1">
                <a:solidFill>
                  <a:srgbClr val="003CA5"/>
                </a:solidFill>
              </a:rPr>
              <a:t>biến</a:t>
            </a:r>
            <a:r>
              <a:rPr lang="en-US" b="1" dirty="0">
                <a:solidFill>
                  <a:srgbClr val="003CA5"/>
                </a:solidFill>
              </a:rPr>
              <a:t> </a:t>
            </a:r>
            <a:r>
              <a:rPr lang="en-US" b="1" dirty="0" err="1">
                <a:solidFill>
                  <a:srgbClr val="003CA5"/>
                </a:solidFill>
              </a:rPr>
              <a:t>thể</a:t>
            </a:r>
            <a:endParaRPr lang="en-US" b="1" dirty="0">
              <a:solidFill>
                <a:srgbClr val="003CA5"/>
              </a:solidFill>
            </a:endParaRPr>
          </a:p>
        </p:txBody>
      </p:sp>
    </p:spTree>
    <p:extLst>
      <p:ext uri="{BB962C8B-B14F-4D97-AF65-F5344CB8AC3E}">
        <p14:creationId xmlns:p14="http://schemas.microsoft.com/office/powerpoint/2010/main" val="2333261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5" name="Google Shape;2489;p45">
            <a:extLst>
              <a:ext uri="{FF2B5EF4-FFF2-40B4-BE49-F238E27FC236}">
                <a16:creationId xmlns:a16="http://schemas.microsoft.com/office/drawing/2014/main" id="{A662F428-F314-59B4-0835-271F6D82580A}"/>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Kiến trúc model</a:t>
            </a:r>
          </a:p>
        </p:txBody>
      </p:sp>
      <p:sp>
        <p:nvSpPr>
          <p:cNvPr id="6" name="TextBox 4">
            <a:extLst>
              <a:ext uri="{FF2B5EF4-FFF2-40B4-BE49-F238E27FC236}">
                <a16:creationId xmlns:a16="http://schemas.microsoft.com/office/drawing/2014/main" id="{40F45EB9-83F9-4A64-270F-488BD11A3BB9}"/>
              </a:ext>
            </a:extLst>
          </p:cNvPr>
          <p:cNvSpPr txBox="1"/>
          <p:nvPr/>
        </p:nvSpPr>
        <p:spPr>
          <a:xfrm>
            <a:off x="632460" y="1016530"/>
            <a:ext cx="4333625" cy="2797432"/>
          </a:xfrm>
          <a:prstGeom prst="rect">
            <a:avLst/>
          </a:prstGeom>
          <a:solidFill>
            <a:schemeClr val="bg1"/>
          </a:solidFill>
          <a:ln w="76200">
            <a:solidFill>
              <a:schemeClr val="bg1"/>
            </a:solidFill>
          </a:ln>
        </p:spPr>
        <p:txBody>
          <a:bodyPr wrap="square" lIns="0" tIns="0" rIns="0" bIns="0" rtlCol="0" anchor="t">
            <a:spAutoFit/>
          </a:bodyPr>
          <a:lstStyle/>
          <a:p>
            <a:pPr>
              <a:lnSpc>
                <a:spcPts val="2240"/>
              </a:lnSpc>
            </a:pPr>
            <a:r>
              <a:rPr lang="en-US" sz="1600" b="1" dirty="0" err="1">
                <a:solidFill>
                  <a:srgbClr val="003CA5"/>
                </a:solidFill>
                <a:latin typeface="+mn-lt"/>
                <a:cs typeface="Arial" panose="020B0604020202020204" pitchFamily="34" charset="0"/>
              </a:rPr>
              <a:t>Các</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kiến</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trúc</a:t>
            </a:r>
            <a:r>
              <a:rPr lang="en-US" sz="1600" b="1" dirty="0">
                <a:solidFill>
                  <a:srgbClr val="003CA5"/>
                </a:solidFill>
                <a:latin typeface="+mn-lt"/>
                <a:cs typeface="Arial" panose="020B0604020202020204" pitchFamily="34" charset="0"/>
              </a:rPr>
              <a:t> CNN </a:t>
            </a:r>
            <a:r>
              <a:rPr lang="en-US" sz="1600" b="1" dirty="0" err="1">
                <a:solidFill>
                  <a:srgbClr val="003CA5"/>
                </a:solidFill>
                <a:latin typeface="+mn-lt"/>
                <a:cs typeface="Arial" panose="020B0604020202020204" pitchFamily="34" charset="0"/>
              </a:rPr>
              <a:t>tái</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xây</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dựng</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và</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tự</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xây</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dựng</a:t>
            </a:r>
            <a:r>
              <a:rPr lang="en-US" sz="1600" b="1" dirty="0">
                <a:solidFill>
                  <a:srgbClr val="003CA5"/>
                </a:solidFill>
                <a:latin typeface="+mn-lt"/>
                <a:cs typeface="Arial" panose="020B0604020202020204" pitchFamily="34" charset="0"/>
              </a:rPr>
              <a:t>: </a:t>
            </a:r>
          </a:p>
          <a:p>
            <a:pPr marL="228600" indent="-228600">
              <a:lnSpc>
                <a:spcPts val="2240"/>
              </a:lnSpc>
              <a:buFont typeface="Wingdings" panose="05000000000000000000" pitchFamily="2" charset="2"/>
              <a:buChar char="Ø"/>
            </a:pPr>
            <a:r>
              <a:rPr lang="en-US" sz="1600" b="1" dirty="0">
                <a:solidFill>
                  <a:srgbClr val="003CA5"/>
                </a:solidFill>
                <a:latin typeface="+mn-lt"/>
                <a:cs typeface="Arial" panose="020B0604020202020204" pitchFamily="34" charset="0"/>
              </a:rPr>
              <a:t>LeNet-5</a:t>
            </a:r>
          </a:p>
          <a:p>
            <a:pPr marL="228600" indent="-228600">
              <a:lnSpc>
                <a:spcPts val="2240"/>
              </a:lnSpc>
              <a:buFont typeface="Wingdings" panose="05000000000000000000" pitchFamily="2" charset="2"/>
              <a:buChar char="Ø"/>
            </a:pPr>
            <a:r>
              <a:rPr lang="en-US" sz="1600" b="1" dirty="0" err="1">
                <a:solidFill>
                  <a:srgbClr val="003CA5"/>
                </a:solidFill>
                <a:latin typeface="+mn-lt"/>
                <a:cs typeface="Arial" panose="020B0604020202020204" pitchFamily="34" charset="0"/>
              </a:rPr>
              <a:t>AlexNet</a:t>
            </a:r>
            <a:endParaRPr lang="en-US" sz="1600" b="1" dirty="0">
              <a:solidFill>
                <a:srgbClr val="003CA5"/>
              </a:solidFill>
              <a:latin typeface="+mn-lt"/>
              <a:cs typeface="Arial" panose="020B0604020202020204" pitchFamily="34" charset="0"/>
            </a:endParaRPr>
          </a:p>
          <a:p>
            <a:pPr marL="228600" indent="-228600">
              <a:lnSpc>
                <a:spcPts val="2240"/>
              </a:lnSpc>
              <a:buFont typeface="Wingdings" panose="05000000000000000000" pitchFamily="2" charset="2"/>
              <a:buChar char="Ø"/>
            </a:pPr>
            <a:r>
              <a:rPr lang="en-US" sz="1600" b="1" dirty="0" err="1">
                <a:solidFill>
                  <a:srgbClr val="003CA5"/>
                </a:solidFill>
                <a:latin typeface="+mn-lt"/>
                <a:cs typeface="Arial" panose="020B0604020202020204" pitchFamily="34" charset="0"/>
              </a:rPr>
              <a:t>GoogLeNet</a:t>
            </a:r>
            <a:endParaRPr lang="en-US" sz="1600" b="1" dirty="0">
              <a:solidFill>
                <a:srgbClr val="003CA5"/>
              </a:solidFill>
              <a:latin typeface="+mn-lt"/>
              <a:cs typeface="Arial" panose="020B0604020202020204" pitchFamily="34" charset="0"/>
            </a:endParaRPr>
          </a:p>
          <a:p>
            <a:pPr marL="228600" indent="-228600">
              <a:lnSpc>
                <a:spcPts val="2240"/>
              </a:lnSpc>
              <a:buFont typeface="Wingdings" panose="05000000000000000000" pitchFamily="2" charset="2"/>
              <a:buChar char="Ø"/>
            </a:pPr>
            <a:r>
              <a:rPr lang="en-US" sz="1600" b="1" dirty="0">
                <a:solidFill>
                  <a:srgbClr val="003CA5"/>
                </a:solidFill>
                <a:latin typeface="+mn-lt"/>
                <a:cs typeface="Arial" panose="020B0604020202020204" pitchFamily="34" charset="0"/>
              </a:rPr>
              <a:t>CNN </a:t>
            </a:r>
            <a:r>
              <a:rPr lang="en-US" sz="1600" b="1" dirty="0" err="1">
                <a:solidFill>
                  <a:srgbClr val="003CA5"/>
                </a:solidFill>
                <a:latin typeface="+mn-lt"/>
                <a:cs typeface="Arial" panose="020B0604020202020204" pitchFamily="34" charset="0"/>
              </a:rPr>
              <a:t>tự</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xây</a:t>
            </a:r>
            <a:r>
              <a:rPr lang="en-US" sz="1600" b="1" dirty="0">
                <a:solidFill>
                  <a:srgbClr val="003CA5"/>
                </a:solidFill>
                <a:latin typeface="+mn-lt"/>
                <a:cs typeface="Arial" panose="020B0604020202020204" pitchFamily="34" charset="0"/>
              </a:rPr>
              <a:t> </a:t>
            </a:r>
            <a:r>
              <a:rPr lang="vi-VN" sz="1600" b="1" dirty="0">
                <a:solidFill>
                  <a:srgbClr val="003CA5"/>
                </a:solidFill>
                <a:latin typeface="+mn-lt"/>
                <a:cs typeface="Arial" panose="020B0604020202020204" pitchFamily="34" charset="0"/>
              </a:rPr>
              <a:t>dựng (Model1,2,3)</a:t>
            </a:r>
            <a:endParaRPr lang="en-US" sz="1600" b="1" dirty="0">
              <a:solidFill>
                <a:srgbClr val="003CA5"/>
              </a:solidFill>
              <a:latin typeface="+mn-lt"/>
              <a:cs typeface="Arial" panose="020B0604020202020204" pitchFamily="34" charset="0"/>
            </a:endParaRPr>
          </a:p>
          <a:p>
            <a:pPr marL="228600" indent="-228600">
              <a:lnSpc>
                <a:spcPts val="2240"/>
              </a:lnSpc>
              <a:buFont typeface="Wingdings" panose="05000000000000000000" pitchFamily="2" charset="2"/>
              <a:buChar char="Ø"/>
            </a:pPr>
            <a:endParaRPr lang="en-US" sz="1600" b="1" dirty="0">
              <a:solidFill>
                <a:srgbClr val="003CA5"/>
              </a:solidFill>
              <a:latin typeface="+mn-lt"/>
              <a:cs typeface="Arial" panose="020B0604020202020204" pitchFamily="34" charset="0"/>
            </a:endParaRPr>
          </a:p>
          <a:p>
            <a:pPr>
              <a:lnSpc>
                <a:spcPts val="2240"/>
              </a:lnSpc>
            </a:pPr>
            <a:r>
              <a:rPr lang="en-US" sz="1600" b="1" dirty="0" err="1">
                <a:solidFill>
                  <a:srgbClr val="003CA5"/>
                </a:solidFill>
                <a:latin typeface="+mn-lt"/>
                <a:cs typeface="Arial" panose="020B0604020202020204" pitchFamily="34" charset="0"/>
              </a:rPr>
              <a:t>Vì</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các</a:t>
            </a:r>
            <a:r>
              <a:rPr lang="en-US" sz="1600" b="1" dirty="0">
                <a:solidFill>
                  <a:srgbClr val="003CA5"/>
                </a:solidFill>
                <a:latin typeface="+mn-lt"/>
                <a:cs typeface="Arial" panose="020B0604020202020204" pitchFamily="34" charset="0"/>
              </a:rPr>
              <a:t> model </a:t>
            </a:r>
            <a:r>
              <a:rPr lang="en-US" sz="1600" b="1" dirty="0" err="1">
                <a:solidFill>
                  <a:srgbClr val="003CA5"/>
                </a:solidFill>
                <a:latin typeface="+mn-lt"/>
                <a:cs typeface="Arial" panose="020B0604020202020204" pitchFamily="34" charset="0"/>
              </a:rPr>
              <a:t>đơn</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giản</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độ</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chính</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xác</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thấp</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nên</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chúng</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em</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thực</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hiện</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giảm</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số</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lượng</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lớp</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của</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dữ</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liệu</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xuống</a:t>
            </a:r>
            <a:r>
              <a:rPr lang="en-US" sz="1600" b="1" dirty="0">
                <a:solidFill>
                  <a:srgbClr val="003CA5"/>
                </a:solidFill>
                <a:latin typeface="+mn-lt"/>
                <a:cs typeface="Arial" panose="020B0604020202020204" pitchFamily="34" charset="0"/>
              </a:rPr>
              <a:t> 15 </a:t>
            </a:r>
            <a:r>
              <a:rPr lang="en-US" sz="1600" b="1" dirty="0" err="1">
                <a:solidFill>
                  <a:srgbClr val="003CA5"/>
                </a:solidFill>
                <a:latin typeface="+mn-lt"/>
                <a:cs typeface="Arial" panose="020B0604020202020204" pitchFamily="34" charset="0"/>
              </a:rPr>
              <a:t>loài</a:t>
            </a:r>
            <a:r>
              <a:rPr lang="en-US" sz="1600" b="1" dirty="0">
                <a:solidFill>
                  <a:srgbClr val="003CA5"/>
                </a:solidFill>
                <a:latin typeface="+mn-lt"/>
                <a:cs typeface="Arial" panose="020B0604020202020204" pitchFamily="34" charset="0"/>
              </a:rPr>
              <a:t> </a:t>
            </a:r>
            <a:r>
              <a:rPr lang="en-US" sz="1600" b="1" dirty="0" err="1">
                <a:solidFill>
                  <a:srgbClr val="003CA5"/>
                </a:solidFill>
                <a:latin typeface="+mn-lt"/>
                <a:cs typeface="Arial" panose="020B0604020202020204" pitchFamily="34" charset="0"/>
              </a:rPr>
              <a:t>hoa</a:t>
            </a:r>
            <a:r>
              <a:rPr lang="en-US" sz="1600" b="1" dirty="0">
                <a:solidFill>
                  <a:srgbClr val="003CA5"/>
                </a:solidFill>
                <a:latin typeface="+mn-lt"/>
                <a:cs typeface="Arial" panose="020B0604020202020204" pitchFamily="34" charset="0"/>
              </a:rPr>
              <a:t>.</a:t>
            </a:r>
          </a:p>
        </p:txBody>
      </p:sp>
      <p:pic>
        <p:nvPicPr>
          <p:cNvPr id="7" name="Picture 6">
            <a:extLst>
              <a:ext uri="{FF2B5EF4-FFF2-40B4-BE49-F238E27FC236}">
                <a16:creationId xmlns:a16="http://schemas.microsoft.com/office/drawing/2014/main" id="{2D9E35EE-CE65-8857-1618-5691585C5AFF}"/>
              </a:ext>
            </a:extLst>
          </p:cNvPr>
          <p:cNvPicPr/>
          <p:nvPr/>
        </p:nvPicPr>
        <p:blipFill>
          <a:blip r:embed="rId3"/>
          <a:stretch>
            <a:fillRect/>
          </a:stretch>
        </p:blipFill>
        <p:spPr>
          <a:xfrm>
            <a:off x="4966085" y="819150"/>
            <a:ext cx="4177915" cy="3505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2" name="Google Shape;2489;p45">
            <a:extLst>
              <a:ext uri="{FF2B5EF4-FFF2-40B4-BE49-F238E27FC236}">
                <a16:creationId xmlns:a16="http://schemas.microsoft.com/office/drawing/2014/main" id="{26707BFC-6251-AFD5-C026-0E516BDD459F}"/>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Kiến trúc model</a:t>
            </a:r>
          </a:p>
        </p:txBody>
      </p:sp>
      <p:pic>
        <p:nvPicPr>
          <p:cNvPr id="3" name="Picture 2">
            <a:extLst>
              <a:ext uri="{FF2B5EF4-FFF2-40B4-BE49-F238E27FC236}">
                <a16:creationId xmlns:a16="http://schemas.microsoft.com/office/drawing/2014/main" id="{EBF3DCCD-DC27-AE48-29CF-62947502B044}"/>
              </a:ext>
            </a:extLst>
          </p:cNvPr>
          <p:cNvPicPr>
            <a:picLocks noChangeAspect="1"/>
          </p:cNvPicPr>
          <p:nvPr/>
        </p:nvPicPr>
        <p:blipFill>
          <a:blip r:embed="rId3"/>
          <a:stretch>
            <a:fillRect/>
          </a:stretch>
        </p:blipFill>
        <p:spPr>
          <a:xfrm>
            <a:off x="2330067" y="549217"/>
            <a:ext cx="4709568" cy="1775614"/>
          </a:xfrm>
          <a:prstGeom prst="rect">
            <a:avLst/>
          </a:prstGeom>
        </p:spPr>
      </p:pic>
      <p:sp>
        <p:nvSpPr>
          <p:cNvPr id="4" name="TextBox 3">
            <a:extLst>
              <a:ext uri="{FF2B5EF4-FFF2-40B4-BE49-F238E27FC236}">
                <a16:creationId xmlns:a16="http://schemas.microsoft.com/office/drawing/2014/main" id="{4190FB4C-7948-B4E1-FF0D-A583009AF94D}"/>
              </a:ext>
            </a:extLst>
          </p:cNvPr>
          <p:cNvSpPr txBox="1"/>
          <p:nvPr/>
        </p:nvSpPr>
        <p:spPr>
          <a:xfrm>
            <a:off x="830580" y="1290830"/>
            <a:ext cx="1028700" cy="338554"/>
          </a:xfrm>
          <a:prstGeom prst="rect">
            <a:avLst/>
          </a:prstGeom>
          <a:noFill/>
        </p:spPr>
        <p:txBody>
          <a:bodyPr wrap="square" rtlCol="0">
            <a:spAutoFit/>
          </a:bodyPr>
          <a:lstStyle/>
          <a:p>
            <a:r>
              <a:rPr lang="en-US" sz="1600" b="1" dirty="0">
                <a:solidFill>
                  <a:srgbClr val="003CA5"/>
                </a:solidFill>
              </a:rPr>
              <a:t>LeNet-5</a:t>
            </a:r>
          </a:p>
        </p:txBody>
      </p:sp>
      <p:pic>
        <p:nvPicPr>
          <p:cNvPr id="8" name="Picture 7">
            <a:extLst>
              <a:ext uri="{FF2B5EF4-FFF2-40B4-BE49-F238E27FC236}">
                <a16:creationId xmlns:a16="http://schemas.microsoft.com/office/drawing/2014/main" id="{E364E4FF-5637-1996-DA66-E9EC5C50BB2F}"/>
              </a:ext>
            </a:extLst>
          </p:cNvPr>
          <p:cNvPicPr>
            <a:picLocks noChangeAspect="1"/>
          </p:cNvPicPr>
          <p:nvPr/>
        </p:nvPicPr>
        <p:blipFill>
          <a:blip r:embed="rId4"/>
          <a:stretch>
            <a:fillRect/>
          </a:stretch>
        </p:blipFill>
        <p:spPr>
          <a:xfrm>
            <a:off x="1935480" y="2138704"/>
            <a:ext cx="6438900" cy="2621891"/>
          </a:xfrm>
          <a:prstGeom prst="rect">
            <a:avLst/>
          </a:prstGeom>
        </p:spPr>
      </p:pic>
      <p:sp>
        <p:nvSpPr>
          <p:cNvPr id="9" name="TextBox 8">
            <a:extLst>
              <a:ext uri="{FF2B5EF4-FFF2-40B4-BE49-F238E27FC236}">
                <a16:creationId xmlns:a16="http://schemas.microsoft.com/office/drawing/2014/main" id="{8C7D4E68-A0C2-5CD1-F6AE-D5EEA9507896}"/>
              </a:ext>
            </a:extLst>
          </p:cNvPr>
          <p:cNvSpPr txBox="1"/>
          <p:nvPr/>
        </p:nvSpPr>
        <p:spPr>
          <a:xfrm>
            <a:off x="830580" y="3157261"/>
            <a:ext cx="1028700" cy="338554"/>
          </a:xfrm>
          <a:prstGeom prst="rect">
            <a:avLst/>
          </a:prstGeom>
          <a:noFill/>
        </p:spPr>
        <p:txBody>
          <a:bodyPr wrap="square" rtlCol="0">
            <a:spAutoFit/>
          </a:bodyPr>
          <a:lstStyle/>
          <a:p>
            <a:r>
              <a:rPr lang="en-US" sz="1600" b="1" dirty="0" err="1">
                <a:solidFill>
                  <a:srgbClr val="003CA5"/>
                </a:solidFill>
              </a:rPr>
              <a:t>AlexNet</a:t>
            </a:r>
            <a:endParaRPr lang="en-US" sz="1600" b="1" dirty="0">
              <a:solidFill>
                <a:srgbClr val="003CA5"/>
              </a:solidFill>
            </a:endParaRPr>
          </a:p>
        </p:txBody>
      </p:sp>
    </p:spTree>
    <p:extLst>
      <p:ext uri="{BB962C8B-B14F-4D97-AF65-F5344CB8AC3E}">
        <p14:creationId xmlns:p14="http://schemas.microsoft.com/office/powerpoint/2010/main" val="3767098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2" name="Google Shape;2489;p45">
            <a:extLst>
              <a:ext uri="{FF2B5EF4-FFF2-40B4-BE49-F238E27FC236}">
                <a16:creationId xmlns:a16="http://schemas.microsoft.com/office/drawing/2014/main" id="{26707BFC-6251-AFD5-C026-0E516BDD459F}"/>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Kiến trúc model</a:t>
            </a:r>
          </a:p>
        </p:txBody>
      </p:sp>
      <p:pic>
        <p:nvPicPr>
          <p:cNvPr id="5" name="Picture 4">
            <a:extLst>
              <a:ext uri="{FF2B5EF4-FFF2-40B4-BE49-F238E27FC236}">
                <a16:creationId xmlns:a16="http://schemas.microsoft.com/office/drawing/2014/main" id="{48906D3E-0340-A40C-43EE-C2F66AD362A0}"/>
              </a:ext>
            </a:extLst>
          </p:cNvPr>
          <p:cNvPicPr>
            <a:picLocks noChangeAspect="1"/>
          </p:cNvPicPr>
          <p:nvPr/>
        </p:nvPicPr>
        <p:blipFill rotWithShape="1">
          <a:blip r:embed="rId3"/>
          <a:srcRect r="3848"/>
          <a:stretch/>
        </p:blipFill>
        <p:spPr>
          <a:xfrm>
            <a:off x="1889760" y="636001"/>
            <a:ext cx="6492240" cy="4210051"/>
          </a:xfrm>
          <a:prstGeom prst="rect">
            <a:avLst/>
          </a:prstGeom>
        </p:spPr>
      </p:pic>
      <p:sp>
        <p:nvSpPr>
          <p:cNvPr id="6" name="TextBox 5">
            <a:extLst>
              <a:ext uri="{FF2B5EF4-FFF2-40B4-BE49-F238E27FC236}">
                <a16:creationId xmlns:a16="http://schemas.microsoft.com/office/drawing/2014/main" id="{1895FE92-6B28-1AE0-C799-FFB02F114846}"/>
              </a:ext>
            </a:extLst>
          </p:cNvPr>
          <p:cNvSpPr txBox="1"/>
          <p:nvPr/>
        </p:nvSpPr>
        <p:spPr>
          <a:xfrm>
            <a:off x="571500" y="2420040"/>
            <a:ext cx="1451553" cy="338554"/>
          </a:xfrm>
          <a:prstGeom prst="rect">
            <a:avLst/>
          </a:prstGeom>
          <a:noFill/>
        </p:spPr>
        <p:txBody>
          <a:bodyPr wrap="square" rtlCol="0">
            <a:spAutoFit/>
          </a:bodyPr>
          <a:lstStyle/>
          <a:p>
            <a:r>
              <a:rPr lang="en-US" sz="1600" b="1" dirty="0" err="1">
                <a:solidFill>
                  <a:srgbClr val="003CA5"/>
                </a:solidFill>
              </a:rPr>
              <a:t>GoogLeNet</a:t>
            </a:r>
            <a:endParaRPr lang="en-US" sz="1600" b="1" dirty="0">
              <a:solidFill>
                <a:srgbClr val="003CA5"/>
              </a:solidFill>
            </a:endParaRPr>
          </a:p>
        </p:txBody>
      </p:sp>
    </p:spTree>
    <p:extLst>
      <p:ext uri="{BB962C8B-B14F-4D97-AF65-F5344CB8AC3E}">
        <p14:creationId xmlns:p14="http://schemas.microsoft.com/office/powerpoint/2010/main" val="1229058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6" name="Google Shape;2489;p45">
            <a:extLst>
              <a:ext uri="{FF2B5EF4-FFF2-40B4-BE49-F238E27FC236}">
                <a16:creationId xmlns:a16="http://schemas.microsoft.com/office/drawing/2014/main" id="{4B6AF6A9-C146-18C7-96DE-63F502586BB2}"/>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Kiến trúc model</a:t>
            </a:r>
          </a:p>
        </p:txBody>
      </p:sp>
      <p:sp>
        <p:nvSpPr>
          <p:cNvPr id="7" name="TextBox 6">
            <a:extLst>
              <a:ext uri="{FF2B5EF4-FFF2-40B4-BE49-F238E27FC236}">
                <a16:creationId xmlns:a16="http://schemas.microsoft.com/office/drawing/2014/main" id="{A9580E0B-D688-0614-872E-CF536D8D4C07}"/>
              </a:ext>
            </a:extLst>
          </p:cNvPr>
          <p:cNvSpPr txBox="1"/>
          <p:nvPr/>
        </p:nvSpPr>
        <p:spPr>
          <a:xfrm>
            <a:off x="3781452" y="4699401"/>
            <a:ext cx="1581093" cy="338554"/>
          </a:xfrm>
          <a:prstGeom prst="rect">
            <a:avLst/>
          </a:prstGeom>
          <a:noFill/>
        </p:spPr>
        <p:txBody>
          <a:bodyPr wrap="square" rtlCol="0">
            <a:spAutoFit/>
          </a:bodyPr>
          <a:lstStyle/>
          <a:p>
            <a:r>
              <a:rPr lang="en-US" sz="1600" b="1" dirty="0">
                <a:solidFill>
                  <a:srgbClr val="003CA5"/>
                </a:solidFill>
              </a:rPr>
              <a:t>My model 1</a:t>
            </a:r>
          </a:p>
        </p:txBody>
      </p:sp>
      <p:pic>
        <p:nvPicPr>
          <p:cNvPr id="8" name="Picture 7">
            <a:extLst>
              <a:ext uri="{FF2B5EF4-FFF2-40B4-BE49-F238E27FC236}">
                <a16:creationId xmlns:a16="http://schemas.microsoft.com/office/drawing/2014/main" id="{CDCDE7EB-81D4-BE32-1254-1CCFF3E5D21F}"/>
              </a:ext>
            </a:extLst>
          </p:cNvPr>
          <p:cNvPicPr>
            <a:picLocks noChangeAspect="1"/>
          </p:cNvPicPr>
          <p:nvPr/>
        </p:nvPicPr>
        <p:blipFill>
          <a:blip r:embed="rId3"/>
          <a:stretch>
            <a:fillRect/>
          </a:stretch>
        </p:blipFill>
        <p:spPr>
          <a:xfrm>
            <a:off x="1983104" y="574475"/>
            <a:ext cx="5177791" cy="4124926"/>
          </a:xfrm>
          <a:prstGeom prst="rect">
            <a:avLst/>
          </a:prstGeom>
          <a:ln>
            <a:solidFill>
              <a:schemeClr val="accent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6" name="Google Shape;2489;p45">
            <a:extLst>
              <a:ext uri="{FF2B5EF4-FFF2-40B4-BE49-F238E27FC236}">
                <a16:creationId xmlns:a16="http://schemas.microsoft.com/office/drawing/2014/main" id="{4B6AF6A9-C146-18C7-96DE-63F502586BB2}"/>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Kiến trúc model</a:t>
            </a:r>
          </a:p>
        </p:txBody>
      </p:sp>
      <p:pic>
        <p:nvPicPr>
          <p:cNvPr id="2" name="Picture 1">
            <a:extLst>
              <a:ext uri="{FF2B5EF4-FFF2-40B4-BE49-F238E27FC236}">
                <a16:creationId xmlns:a16="http://schemas.microsoft.com/office/drawing/2014/main" id="{C0A844F8-AABB-8D07-FE76-4B8D7768CD42}"/>
              </a:ext>
            </a:extLst>
          </p:cNvPr>
          <p:cNvPicPr>
            <a:picLocks noChangeAspect="1"/>
          </p:cNvPicPr>
          <p:nvPr/>
        </p:nvPicPr>
        <p:blipFill>
          <a:blip r:embed="rId3"/>
          <a:stretch>
            <a:fillRect/>
          </a:stretch>
        </p:blipFill>
        <p:spPr>
          <a:xfrm>
            <a:off x="824326" y="892382"/>
            <a:ext cx="7495347" cy="3643572"/>
          </a:xfrm>
          <a:prstGeom prst="rect">
            <a:avLst/>
          </a:prstGeom>
          <a:ln>
            <a:solidFill>
              <a:schemeClr val="accent1"/>
            </a:solidFill>
          </a:ln>
        </p:spPr>
      </p:pic>
      <p:sp>
        <p:nvSpPr>
          <p:cNvPr id="3" name="TextBox 2">
            <a:extLst>
              <a:ext uri="{FF2B5EF4-FFF2-40B4-BE49-F238E27FC236}">
                <a16:creationId xmlns:a16="http://schemas.microsoft.com/office/drawing/2014/main" id="{0877D37D-26D8-A1F9-6372-DFAC33817DCB}"/>
              </a:ext>
            </a:extLst>
          </p:cNvPr>
          <p:cNvSpPr txBox="1"/>
          <p:nvPr/>
        </p:nvSpPr>
        <p:spPr>
          <a:xfrm>
            <a:off x="4015229" y="4587922"/>
            <a:ext cx="1372620" cy="338554"/>
          </a:xfrm>
          <a:prstGeom prst="rect">
            <a:avLst/>
          </a:prstGeom>
          <a:noFill/>
        </p:spPr>
        <p:txBody>
          <a:bodyPr wrap="square" rtlCol="0">
            <a:spAutoFit/>
          </a:bodyPr>
          <a:lstStyle/>
          <a:p>
            <a:r>
              <a:rPr lang="en-US" sz="1600" b="1" dirty="0">
                <a:solidFill>
                  <a:srgbClr val="003CA5"/>
                </a:solidFill>
              </a:rPr>
              <a:t>My model 2</a:t>
            </a:r>
          </a:p>
        </p:txBody>
      </p:sp>
    </p:spTree>
    <p:extLst>
      <p:ext uri="{BB962C8B-B14F-4D97-AF65-F5344CB8AC3E}">
        <p14:creationId xmlns:p14="http://schemas.microsoft.com/office/powerpoint/2010/main" val="670558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6" name="Google Shape;2489;p45">
            <a:extLst>
              <a:ext uri="{FF2B5EF4-FFF2-40B4-BE49-F238E27FC236}">
                <a16:creationId xmlns:a16="http://schemas.microsoft.com/office/drawing/2014/main" id="{4B6AF6A9-C146-18C7-96DE-63F502586BB2}"/>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Kiến trúc model</a:t>
            </a:r>
          </a:p>
        </p:txBody>
      </p:sp>
      <p:pic>
        <p:nvPicPr>
          <p:cNvPr id="2" name="Picture 1">
            <a:extLst>
              <a:ext uri="{FF2B5EF4-FFF2-40B4-BE49-F238E27FC236}">
                <a16:creationId xmlns:a16="http://schemas.microsoft.com/office/drawing/2014/main" id="{F55E4A3E-33C0-FB1A-CA2E-0ECD9D490B17}"/>
              </a:ext>
            </a:extLst>
          </p:cNvPr>
          <p:cNvPicPr>
            <a:picLocks noChangeAspect="1"/>
          </p:cNvPicPr>
          <p:nvPr/>
        </p:nvPicPr>
        <p:blipFill>
          <a:blip r:embed="rId3"/>
          <a:stretch>
            <a:fillRect/>
          </a:stretch>
        </p:blipFill>
        <p:spPr>
          <a:xfrm>
            <a:off x="1638422" y="553662"/>
            <a:ext cx="6126233" cy="4225406"/>
          </a:xfrm>
          <a:prstGeom prst="rect">
            <a:avLst/>
          </a:prstGeom>
          <a:ln>
            <a:solidFill>
              <a:schemeClr val="accent1"/>
            </a:solidFill>
          </a:ln>
        </p:spPr>
      </p:pic>
      <p:sp>
        <p:nvSpPr>
          <p:cNvPr id="3" name="TextBox 2">
            <a:extLst>
              <a:ext uri="{FF2B5EF4-FFF2-40B4-BE49-F238E27FC236}">
                <a16:creationId xmlns:a16="http://schemas.microsoft.com/office/drawing/2014/main" id="{8E03DC7A-B930-B13C-CBA0-05B30E1C657D}"/>
              </a:ext>
            </a:extLst>
          </p:cNvPr>
          <p:cNvSpPr txBox="1"/>
          <p:nvPr/>
        </p:nvSpPr>
        <p:spPr>
          <a:xfrm>
            <a:off x="4015738" y="4779068"/>
            <a:ext cx="1371600" cy="338554"/>
          </a:xfrm>
          <a:prstGeom prst="rect">
            <a:avLst/>
          </a:prstGeom>
          <a:noFill/>
        </p:spPr>
        <p:txBody>
          <a:bodyPr wrap="square" rtlCol="0">
            <a:spAutoFit/>
          </a:bodyPr>
          <a:lstStyle/>
          <a:p>
            <a:r>
              <a:rPr lang="en-US" sz="1600" b="1" dirty="0">
                <a:solidFill>
                  <a:srgbClr val="003CA5"/>
                </a:solidFill>
              </a:rPr>
              <a:t>My model 3</a:t>
            </a:r>
          </a:p>
        </p:txBody>
      </p:sp>
    </p:spTree>
    <p:extLst>
      <p:ext uri="{BB962C8B-B14F-4D97-AF65-F5344CB8AC3E}">
        <p14:creationId xmlns:p14="http://schemas.microsoft.com/office/powerpoint/2010/main" val="342663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6" name="Google Shape;2489;p45">
            <a:extLst>
              <a:ext uri="{FF2B5EF4-FFF2-40B4-BE49-F238E27FC236}">
                <a16:creationId xmlns:a16="http://schemas.microsoft.com/office/drawing/2014/main" id="{4B6AF6A9-C146-18C7-96DE-63F502586BB2}"/>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Quá trình huấn luyện </a:t>
            </a:r>
          </a:p>
        </p:txBody>
      </p:sp>
      <p:sp>
        <p:nvSpPr>
          <p:cNvPr id="4" name="TextBox 3">
            <a:extLst>
              <a:ext uri="{FF2B5EF4-FFF2-40B4-BE49-F238E27FC236}">
                <a16:creationId xmlns:a16="http://schemas.microsoft.com/office/drawing/2014/main" id="{E1907071-4711-304C-199C-768E8F567088}"/>
              </a:ext>
            </a:extLst>
          </p:cNvPr>
          <p:cNvSpPr txBox="1"/>
          <p:nvPr/>
        </p:nvSpPr>
        <p:spPr>
          <a:xfrm>
            <a:off x="1905000" y="713096"/>
            <a:ext cx="1371600" cy="338554"/>
          </a:xfrm>
          <a:prstGeom prst="rect">
            <a:avLst/>
          </a:prstGeom>
          <a:noFill/>
        </p:spPr>
        <p:txBody>
          <a:bodyPr wrap="square" rtlCol="0">
            <a:spAutoFit/>
          </a:bodyPr>
          <a:lstStyle/>
          <a:p>
            <a:r>
              <a:rPr lang="en-US" sz="1600" b="1" dirty="0">
                <a:solidFill>
                  <a:srgbClr val="003CA5"/>
                </a:solidFill>
              </a:rPr>
              <a:t>My model 2</a:t>
            </a:r>
          </a:p>
        </p:txBody>
      </p:sp>
      <p:sp>
        <p:nvSpPr>
          <p:cNvPr id="5" name="TextBox 4">
            <a:extLst>
              <a:ext uri="{FF2B5EF4-FFF2-40B4-BE49-F238E27FC236}">
                <a16:creationId xmlns:a16="http://schemas.microsoft.com/office/drawing/2014/main" id="{78BE4F7B-1239-B801-6C1F-3B216205EB53}"/>
              </a:ext>
            </a:extLst>
          </p:cNvPr>
          <p:cNvSpPr txBox="1"/>
          <p:nvPr/>
        </p:nvSpPr>
        <p:spPr>
          <a:xfrm>
            <a:off x="6080760" y="715553"/>
            <a:ext cx="1451610" cy="338554"/>
          </a:xfrm>
          <a:prstGeom prst="rect">
            <a:avLst/>
          </a:prstGeom>
          <a:noFill/>
        </p:spPr>
        <p:txBody>
          <a:bodyPr wrap="square" rtlCol="0">
            <a:spAutoFit/>
          </a:bodyPr>
          <a:lstStyle/>
          <a:p>
            <a:r>
              <a:rPr lang="en-US" sz="1600" b="1" dirty="0">
                <a:solidFill>
                  <a:srgbClr val="003CA5"/>
                </a:solidFill>
              </a:rPr>
              <a:t>My model 3</a:t>
            </a:r>
          </a:p>
        </p:txBody>
      </p:sp>
      <p:pic>
        <p:nvPicPr>
          <p:cNvPr id="7" name="Picture 6">
            <a:extLst>
              <a:ext uri="{FF2B5EF4-FFF2-40B4-BE49-F238E27FC236}">
                <a16:creationId xmlns:a16="http://schemas.microsoft.com/office/drawing/2014/main" id="{72C83C46-F60A-F651-2359-3B68B595BCB6}"/>
              </a:ext>
            </a:extLst>
          </p:cNvPr>
          <p:cNvPicPr/>
          <p:nvPr/>
        </p:nvPicPr>
        <p:blipFill rotWithShape="1">
          <a:blip r:embed="rId3"/>
          <a:srcRect b="6015"/>
          <a:stretch/>
        </p:blipFill>
        <p:spPr bwMode="auto">
          <a:xfrm>
            <a:off x="777240" y="1051650"/>
            <a:ext cx="3627120" cy="18669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890CD8C-2E6B-3C97-D076-42EE7CB7CAB7}"/>
              </a:ext>
            </a:extLst>
          </p:cNvPr>
          <p:cNvPicPr/>
          <p:nvPr/>
        </p:nvPicPr>
        <p:blipFill>
          <a:blip r:embed="rId4"/>
          <a:stretch>
            <a:fillRect/>
          </a:stretch>
        </p:blipFill>
        <p:spPr>
          <a:xfrm>
            <a:off x="857250" y="2997349"/>
            <a:ext cx="3467100" cy="1928982"/>
          </a:xfrm>
          <a:prstGeom prst="rect">
            <a:avLst/>
          </a:prstGeom>
        </p:spPr>
      </p:pic>
      <p:pic>
        <p:nvPicPr>
          <p:cNvPr id="9" name="Picture 8">
            <a:extLst>
              <a:ext uri="{FF2B5EF4-FFF2-40B4-BE49-F238E27FC236}">
                <a16:creationId xmlns:a16="http://schemas.microsoft.com/office/drawing/2014/main" id="{6BD5FA8C-3E07-B1B3-7BDF-187BF5FEC29B}"/>
              </a:ext>
            </a:extLst>
          </p:cNvPr>
          <p:cNvPicPr/>
          <p:nvPr/>
        </p:nvPicPr>
        <p:blipFill>
          <a:blip r:embed="rId5"/>
          <a:stretch>
            <a:fillRect/>
          </a:stretch>
        </p:blipFill>
        <p:spPr>
          <a:xfrm>
            <a:off x="4953000" y="1012339"/>
            <a:ext cx="3429000" cy="1911638"/>
          </a:xfrm>
          <a:prstGeom prst="rect">
            <a:avLst/>
          </a:prstGeom>
        </p:spPr>
      </p:pic>
      <p:pic>
        <p:nvPicPr>
          <p:cNvPr id="10" name="Picture 9">
            <a:extLst>
              <a:ext uri="{FF2B5EF4-FFF2-40B4-BE49-F238E27FC236}">
                <a16:creationId xmlns:a16="http://schemas.microsoft.com/office/drawing/2014/main" id="{7B7C1930-89B1-06CE-BF46-A2824C7C2A12}"/>
              </a:ext>
            </a:extLst>
          </p:cNvPr>
          <p:cNvPicPr/>
          <p:nvPr/>
        </p:nvPicPr>
        <p:blipFill rotWithShape="1">
          <a:blip r:embed="rId6"/>
          <a:srcRect t="3613"/>
          <a:stretch/>
        </p:blipFill>
        <p:spPr>
          <a:xfrm>
            <a:off x="5002530" y="3055619"/>
            <a:ext cx="3329940" cy="1859281"/>
          </a:xfrm>
          <a:prstGeom prst="rect">
            <a:avLst/>
          </a:prstGeom>
        </p:spPr>
      </p:pic>
    </p:spTree>
    <p:extLst>
      <p:ext uri="{BB962C8B-B14F-4D97-AF65-F5344CB8AC3E}">
        <p14:creationId xmlns:p14="http://schemas.microsoft.com/office/powerpoint/2010/main" val="3790758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3CA5"/>
                </a:solidFill>
              </a:rPr>
              <a:t>Table of contents</a:t>
            </a:r>
            <a:endParaRPr dirty="0">
              <a:solidFill>
                <a:srgbClr val="003CA5"/>
              </a:solidFill>
            </a:endParaRPr>
          </a:p>
        </p:txBody>
      </p:sp>
      <p:sp>
        <p:nvSpPr>
          <p:cNvPr id="388" name="Google Shape;388;p38"/>
          <p:cNvSpPr txBox="1">
            <a:spLocks noGrp="1"/>
          </p:cNvSpPr>
          <p:nvPr>
            <p:ph type="title" idx="7"/>
          </p:nvPr>
        </p:nvSpPr>
        <p:spPr>
          <a:xfrm>
            <a:off x="150540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3CA5"/>
                </a:solidFill>
              </a:rPr>
              <a:t>01</a:t>
            </a:r>
            <a:endParaRPr dirty="0">
              <a:solidFill>
                <a:srgbClr val="003CA5"/>
              </a:solidFill>
            </a:endParaRPr>
          </a:p>
        </p:txBody>
      </p:sp>
      <p:sp>
        <p:nvSpPr>
          <p:cNvPr id="389" name="Google Shape;389;p38"/>
          <p:cNvSpPr txBox="1">
            <a:spLocks noGrp="1"/>
          </p:cNvSpPr>
          <p:nvPr>
            <p:ph type="title" idx="8"/>
          </p:nvPr>
        </p:nvSpPr>
        <p:spPr>
          <a:xfrm>
            <a:off x="150540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04</a:t>
            </a:r>
            <a:endParaRPr>
              <a:solidFill>
                <a:srgbClr val="003CA5"/>
              </a:solidFill>
            </a:endParaRPr>
          </a:p>
        </p:txBody>
      </p:sp>
      <p:sp>
        <p:nvSpPr>
          <p:cNvPr id="390" name="Google Shape;390;p38"/>
          <p:cNvSpPr txBox="1">
            <a:spLocks noGrp="1"/>
          </p:cNvSpPr>
          <p:nvPr>
            <p:ph type="title" idx="9"/>
          </p:nvPr>
        </p:nvSpPr>
        <p:spPr>
          <a:xfrm>
            <a:off x="4204671"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02</a:t>
            </a:r>
            <a:endParaRPr>
              <a:solidFill>
                <a:srgbClr val="003CA5"/>
              </a:solidFill>
            </a:endParaRPr>
          </a:p>
        </p:txBody>
      </p:sp>
      <p:sp>
        <p:nvSpPr>
          <p:cNvPr id="391" name="Google Shape;391;p38"/>
          <p:cNvSpPr txBox="1">
            <a:spLocks noGrp="1"/>
          </p:cNvSpPr>
          <p:nvPr>
            <p:ph type="title" idx="13"/>
          </p:nvPr>
        </p:nvSpPr>
        <p:spPr>
          <a:xfrm>
            <a:off x="4204671"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05</a:t>
            </a:r>
            <a:endParaRPr>
              <a:solidFill>
                <a:srgbClr val="003CA5"/>
              </a:solidFill>
            </a:endParaRPr>
          </a:p>
        </p:txBody>
      </p:sp>
      <p:sp>
        <p:nvSpPr>
          <p:cNvPr id="392" name="Google Shape;392;p38"/>
          <p:cNvSpPr txBox="1">
            <a:spLocks noGrp="1"/>
          </p:cNvSpPr>
          <p:nvPr>
            <p:ph type="title" idx="14"/>
          </p:nvPr>
        </p:nvSpPr>
        <p:spPr>
          <a:xfrm>
            <a:off x="690395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03</a:t>
            </a:r>
            <a:endParaRPr>
              <a:solidFill>
                <a:srgbClr val="003CA5"/>
              </a:solidFill>
            </a:endParaRPr>
          </a:p>
        </p:txBody>
      </p:sp>
      <p:sp>
        <p:nvSpPr>
          <p:cNvPr id="393" name="Google Shape;393;p38"/>
          <p:cNvSpPr txBox="1">
            <a:spLocks noGrp="1"/>
          </p:cNvSpPr>
          <p:nvPr>
            <p:ph type="title" idx="15"/>
          </p:nvPr>
        </p:nvSpPr>
        <p:spPr>
          <a:xfrm>
            <a:off x="690395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3CA5"/>
                </a:solidFill>
              </a:rPr>
              <a:t>06</a:t>
            </a:r>
            <a:endParaRPr>
              <a:solidFill>
                <a:srgbClr val="003CA5"/>
              </a:solidFill>
            </a:endParaRPr>
          </a:p>
        </p:txBody>
      </p:sp>
      <p:sp>
        <p:nvSpPr>
          <p:cNvPr id="394" name="Google Shape;394;p38"/>
          <p:cNvSpPr txBox="1">
            <a:spLocks noGrp="1"/>
          </p:cNvSpPr>
          <p:nvPr>
            <p:ph type="subTitle" idx="16"/>
          </p:nvPr>
        </p:nvSpPr>
        <p:spPr>
          <a:xfrm>
            <a:off x="671974" y="1779626"/>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rgbClr val="003CA5"/>
                </a:solidFill>
              </a:rPr>
              <a:t>Giới</a:t>
            </a:r>
            <a:r>
              <a:rPr lang="en-US" dirty="0">
                <a:solidFill>
                  <a:srgbClr val="003CA5"/>
                </a:solidFill>
              </a:rPr>
              <a:t> </a:t>
            </a:r>
            <a:r>
              <a:rPr lang="en-US" dirty="0" err="1">
                <a:solidFill>
                  <a:srgbClr val="003CA5"/>
                </a:solidFill>
              </a:rPr>
              <a:t>thiệu</a:t>
            </a:r>
            <a:endParaRPr lang="en-US" dirty="0">
              <a:solidFill>
                <a:srgbClr val="003CA5"/>
              </a:solidFill>
            </a:endParaRPr>
          </a:p>
        </p:txBody>
      </p:sp>
      <p:sp>
        <p:nvSpPr>
          <p:cNvPr id="395" name="Google Shape;395;p38"/>
          <p:cNvSpPr txBox="1">
            <a:spLocks noGrp="1"/>
          </p:cNvSpPr>
          <p:nvPr>
            <p:ph type="subTitle" idx="17"/>
          </p:nvPr>
        </p:nvSpPr>
        <p:spPr>
          <a:xfrm>
            <a:off x="2960722" y="1822598"/>
            <a:ext cx="3222555"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rgbClr val="003CA5"/>
                </a:solidFill>
              </a:rPr>
              <a:t>Công</a:t>
            </a:r>
            <a:r>
              <a:rPr lang="en-US" dirty="0">
                <a:solidFill>
                  <a:srgbClr val="003CA5"/>
                </a:solidFill>
              </a:rPr>
              <a:t> </a:t>
            </a:r>
            <a:r>
              <a:rPr lang="en-US" dirty="0" err="1">
                <a:solidFill>
                  <a:srgbClr val="003CA5"/>
                </a:solidFill>
              </a:rPr>
              <a:t>việc</a:t>
            </a:r>
            <a:r>
              <a:rPr lang="en-US" dirty="0">
                <a:solidFill>
                  <a:srgbClr val="003CA5"/>
                </a:solidFill>
              </a:rPr>
              <a:t> </a:t>
            </a:r>
            <a:r>
              <a:rPr lang="en-US" dirty="0" err="1">
                <a:solidFill>
                  <a:srgbClr val="003CA5"/>
                </a:solidFill>
              </a:rPr>
              <a:t>liên</a:t>
            </a:r>
            <a:r>
              <a:rPr lang="en-US" dirty="0">
                <a:solidFill>
                  <a:srgbClr val="003CA5"/>
                </a:solidFill>
              </a:rPr>
              <a:t> </a:t>
            </a:r>
            <a:r>
              <a:rPr lang="en-US" dirty="0" err="1">
                <a:solidFill>
                  <a:srgbClr val="003CA5"/>
                </a:solidFill>
              </a:rPr>
              <a:t>quan</a:t>
            </a:r>
            <a:endParaRPr lang="en-US" dirty="0">
              <a:solidFill>
                <a:srgbClr val="003CA5"/>
              </a:solidFill>
            </a:endParaRPr>
          </a:p>
        </p:txBody>
      </p:sp>
      <p:sp>
        <p:nvSpPr>
          <p:cNvPr id="396" name="Google Shape;396;p38"/>
          <p:cNvSpPr txBox="1">
            <a:spLocks noGrp="1"/>
          </p:cNvSpPr>
          <p:nvPr>
            <p:ph type="subTitle" idx="18"/>
          </p:nvPr>
        </p:nvSpPr>
        <p:spPr>
          <a:xfrm>
            <a:off x="6118500" y="1822598"/>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rgbClr val="003CA5"/>
                </a:solidFill>
              </a:rPr>
              <a:t>Dữ</a:t>
            </a:r>
            <a:r>
              <a:rPr lang="en-US" dirty="0">
                <a:solidFill>
                  <a:srgbClr val="003CA5"/>
                </a:solidFill>
              </a:rPr>
              <a:t> </a:t>
            </a:r>
            <a:r>
              <a:rPr lang="en-US" dirty="0" err="1">
                <a:solidFill>
                  <a:srgbClr val="003CA5"/>
                </a:solidFill>
              </a:rPr>
              <a:t>liệu</a:t>
            </a:r>
            <a:endParaRPr lang="en-US" dirty="0">
              <a:solidFill>
                <a:srgbClr val="003CA5"/>
              </a:solidFill>
            </a:endParaRPr>
          </a:p>
        </p:txBody>
      </p:sp>
      <p:sp>
        <p:nvSpPr>
          <p:cNvPr id="397" name="Google Shape;397;p38"/>
          <p:cNvSpPr txBox="1">
            <a:spLocks noGrp="1"/>
          </p:cNvSpPr>
          <p:nvPr>
            <p:ph type="subTitle" idx="19"/>
          </p:nvPr>
        </p:nvSpPr>
        <p:spPr>
          <a:xfrm>
            <a:off x="768026" y="3451785"/>
            <a:ext cx="2209448" cy="8302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rgbClr val="003CA5"/>
                </a:solidFill>
              </a:rPr>
              <a:t>Giải</a:t>
            </a:r>
            <a:r>
              <a:rPr lang="en-US" dirty="0">
                <a:solidFill>
                  <a:srgbClr val="003CA5"/>
                </a:solidFill>
              </a:rPr>
              <a:t> </a:t>
            </a:r>
            <a:r>
              <a:rPr lang="en-US" dirty="0" err="1">
                <a:solidFill>
                  <a:srgbClr val="003CA5"/>
                </a:solidFill>
              </a:rPr>
              <a:t>pháp</a:t>
            </a:r>
            <a:r>
              <a:rPr lang="en-US" dirty="0">
                <a:solidFill>
                  <a:srgbClr val="003CA5"/>
                </a:solidFill>
              </a:rPr>
              <a:t> </a:t>
            </a:r>
            <a:r>
              <a:rPr lang="en-US" dirty="0" err="1">
                <a:solidFill>
                  <a:srgbClr val="003CA5"/>
                </a:solidFill>
              </a:rPr>
              <a:t>tiền</a:t>
            </a:r>
            <a:r>
              <a:rPr lang="en-US" dirty="0">
                <a:solidFill>
                  <a:srgbClr val="003CA5"/>
                </a:solidFill>
              </a:rPr>
              <a:t> </a:t>
            </a:r>
            <a:r>
              <a:rPr lang="en-US" dirty="0" err="1">
                <a:solidFill>
                  <a:srgbClr val="003CA5"/>
                </a:solidFill>
              </a:rPr>
              <a:t>xử</a:t>
            </a:r>
            <a:r>
              <a:rPr lang="en-US" dirty="0">
                <a:solidFill>
                  <a:srgbClr val="003CA5"/>
                </a:solidFill>
              </a:rPr>
              <a:t> </a:t>
            </a:r>
            <a:r>
              <a:rPr lang="en-US" dirty="0" err="1">
                <a:solidFill>
                  <a:srgbClr val="003CA5"/>
                </a:solidFill>
              </a:rPr>
              <a:t>lý</a:t>
            </a:r>
            <a:endParaRPr lang="en-US" dirty="0">
              <a:solidFill>
                <a:srgbClr val="003CA5"/>
              </a:solidFill>
            </a:endParaRPr>
          </a:p>
        </p:txBody>
      </p:sp>
      <p:sp>
        <p:nvSpPr>
          <p:cNvPr id="398" name="Google Shape;398;p38"/>
          <p:cNvSpPr txBox="1">
            <a:spLocks noGrp="1"/>
          </p:cNvSpPr>
          <p:nvPr>
            <p:ph type="subTitle" idx="20"/>
          </p:nvPr>
        </p:nvSpPr>
        <p:spPr>
          <a:xfrm>
            <a:off x="3419249" y="3429495"/>
            <a:ext cx="2305500" cy="8302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rgbClr val="003CA5"/>
                </a:solidFill>
              </a:rPr>
              <a:t>Giải</a:t>
            </a:r>
            <a:r>
              <a:rPr lang="en-US" dirty="0">
                <a:solidFill>
                  <a:srgbClr val="003CA5"/>
                </a:solidFill>
              </a:rPr>
              <a:t> </a:t>
            </a:r>
            <a:r>
              <a:rPr lang="en-US" dirty="0" err="1">
                <a:solidFill>
                  <a:srgbClr val="003CA5"/>
                </a:solidFill>
              </a:rPr>
              <a:t>pháp</a:t>
            </a:r>
            <a:r>
              <a:rPr lang="en-US" dirty="0">
                <a:solidFill>
                  <a:srgbClr val="003CA5"/>
                </a:solidFill>
              </a:rPr>
              <a:t> </a:t>
            </a:r>
            <a:r>
              <a:rPr lang="en-US" dirty="0" err="1">
                <a:solidFill>
                  <a:srgbClr val="003CA5"/>
                </a:solidFill>
              </a:rPr>
              <a:t>công</a:t>
            </a:r>
            <a:r>
              <a:rPr lang="en-US" dirty="0">
                <a:solidFill>
                  <a:srgbClr val="003CA5"/>
                </a:solidFill>
              </a:rPr>
              <a:t> </a:t>
            </a:r>
            <a:r>
              <a:rPr lang="en-US" dirty="0" err="1">
                <a:solidFill>
                  <a:srgbClr val="003CA5"/>
                </a:solidFill>
              </a:rPr>
              <a:t>nghệ</a:t>
            </a:r>
            <a:endParaRPr dirty="0">
              <a:solidFill>
                <a:srgbClr val="003CA5"/>
              </a:solidFill>
            </a:endParaRPr>
          </a:p>
        </p:txBody>
      </p:sp>
      <p:sp>
        <p:nvSpPr>
          <p:cNvPr id="399" name="Google Shape;399;p38"/>
          <p:cNvSpPr txBox="1">
            <a:spLocks noGrp="1"/>
          </p:cNvSpPr>
          <p:nvPr>
            <p:ph type="subTitle" idx="21"/>
          </p:nvPr>
        </p:nvSpPr>
        <p:spPr>
          <a:xfrm>
            <a:off x="5896106" y="3451786"/>
            <a:ext cx="2750288" cy="8302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solidFill>
                  <a:srgbClr val="003CA5"/>
                </a:solidFill>
              </a:rPr>
              <a:t>Kết luận và hướng phát triển</a:t>
            </a:r>
            <a:endParaRPr dirty="0">
              <a:solidFill>
                <a:srgbClr val="003CA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6" name="Google Shape;2489;p45">
            <a:extLst>
              <a:ext uri="{FF2B5EF4-FFF2-40B4-BE49-F238E27FC236}">
                <a16:creationId xmlns:a16="http://schemas.microsoft.com/office/drawing/2014/main" id="{4B6AF6A9-C146-18C7-96DE-63F502586BB2}"/>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Quá trình huấn luyện </a:t>
            </a:r>
          </a:p>
        </p:txBody>
      </p:sp>
      <p:sp>
        <p:nvSpPr>
          <p:cNvPr id="2" name="TextBox 1">
            <a:extLst>
              <a:ext uri="{FF2B5EF4-FFF2-40B4-BE49-F238E27FC236}">
                <a16:creationId xmlns:a16="http://schemas.microsoft.com/office/drawing/2014/main" id="{D751E451-D5C3-2A50-7FCE-8DFBC0966D44}"/>
              </a:ext>
            </a:extLst>
          </p:cNvPr>
          <p:cNvSpPr txBox="1"/>
          <p:nvPr/>
        </p:nvSpPr>
        <p:spPr>
          <a:xfrm>
            <a:off x="876299" y="1280695"/>
            <a:ext cx="1371600" cy="338554"/>
          </a:xfrm>
          <a:prstGeom prst="rect">
            <a:avLst/>
          </a:prstGeom>
          <a:noFill/>
        </p:spPr>
        <p:txBody>
          <a:bodyPr wrap="square" rtlCol="0">
            <a:spAutoFit/>
          </a:bodyPr>
          <a:lstStyle/>
          <a:p>
            <a:r>
              <a:rPr lang="en-US" sz="1600" b="1" dirty="0" err="1">
                <a:solidFill>
                  <a:srgbClr val="003CA5"/>
                </a:solidFill>
              </a:rPr>
              <a:t>GooLeNet</a:t>
            </a:r>
            <a:endParaRPr lang="en-US" sz="1600" b="1" dirty="0">
              <a:solidFill>
                <a:srgbClr val="003CA5"/>
              </a:solidFill>
            </a:endParaRPr>
          </a:p>
        </p:txBody>
      </p:sp>
      <p:pic>
        <p:nvPicPr>
          <p:cNvPr id="3" name="Picture 2">
            <a:extLst>
              <a:ext uri="{FF2B5EF4-FFF2-40B4-BE49-F238E27FC236}">
                <a16:creationId xmlns:a16="http://schemas.microsoft.com/office/drawing/2014/main" id="{13FBF257-FBD4-9782-B49D-D91ED43E4167}"/>
              </a:ext>
            </a:extLst>
          </p:cNvPr>
          <p:cNvPicPr/>
          <p:nvPr/>
        </p:nvPicPr>
        <p:blipFill>
          <a:blip r:embed="rId3"/>
          <a:stretch>
            <a:fillRect/>
          </a:stretch>
        </p:blipFill>
        <p:spPr>
          <a:xfrm>
            <a:off x="762000" y="1748138"/>
            <a:ext cx="3771900" cy="2282841"/>
          </a:xfrm>
          <a:prstGeom prst="rect">
            <a:avLst/>
          </a:prstGeom>
        </p:spPr>
      </p:pic>
      <p:pic>
        <p:nvPicPr>
          <p:cNvPr id="11" name="Picture 10">
            <a:extLst>
              <a:ext uri="{FF2B5EF4-FFF2-40B4-BE49-F238E27FC236}">
                <a16:creationId xmlns:a16="http://schemas.microsoft.com/office/drawing/2014/main" id="{CC2A9485-6DA9-A459-D488-D68C1646F69D}"/>
              </a:ext>
            </a:extLst>
          </p:cNvPr>
          <p:cNvPicPr/>
          <p:nvPr/>
        </p:nvPicPr>
        <p:blipFill>
          <a:blip r:embed="rId4"/>
          <a:stretch>
            <a:fillRect/>
          </a:stretch>
        </p:blipFill>
        <p:spPr>
          <a:xfrm>
            <a:off x="4770120" y="1703069"/>
            <a:ext cx="3977640" cy="2327910"/>
          </a:xfrm>
          <a:prstGeom prst="rect">
            <a:avLst/>
          </a:prstGeom>
        </p:spPr>
      </p:pic>
    </p:spTree>
    <p:extLst>
      <p:ext uri="{BB962C8B-B14F-4D97-AF65-F5344CB8AC3E}">
        <p14:creationId xmlns:p14="http://schemas.microsoft.com/office/powerpoint/2010/main" val="10566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4" name="Google Shape;2489;p45">
            <a:extLst>
              <a:ext uri="{FF2B5EF4-FFF2-40B4-BE49-F238E27FC236}">
                <a16:creationId xmlns:a16="http://schemas.microsoft.com/office/drawing/2014/main" id="{46368792-5533-5919-44A9-D6269EF3675F}"/>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Kết quả các mô hình CNN</a:t>
            </a:r>
          </a:p>
        </p:txBody>
      </p:sp>
      <p:graphicFrame>
        <p:nvGraphicFramePr>
          <p:cNvPr id="5" name="Table 4">
            <a:extLst>
              <a:ext uri="{FF2B5EF4-FFF2-40B4-BE49-F238E27FC236}">
                <a16:creationId xmlns:a16="http://schemas.microsoft.com/office/drawing/2014/main" id="{B910B2D9-F4E0-07EC-EB4B-E57B48AA5E4C}"/>
              </a:ext>
            </a:extLst>
          </p:cNvPr>
          <p:cNvGraphicFramePr>
            <a:graphicFrameLocks noGrp="1"/>
          </p:cNvGraphicFramePr>
          <p:nvPr>
            <p:extLst>
              <p:ext uri="{D42A27DB-BD31-4B8C-83A1-F6EECF244321}">
                <p14:modId xmlns:p14="http://schemas.microsoft.com/office/powerpoint/2010/main" val="4252215244"/>
              </p:ext>
            </p:extLst>
          </p:nvPr>
        </p:nvGraphicFramePr>
        <p:xfrm>
          <a:off x="127746" y="921124"/>
          <a:ext cx="8888508" cy="4027394"/>
        </p:xfrm>
        <a:graphic>
          <a:graphicData uri="http://schemas.openxmlformats.org/drawingml/2006/table">
            <a:tbl>
              <a:tblPr firstRow="1" bandRow="1">
                <a:tableStyleId>{5C22544A-7EE6-4342-B048-85BDC9FD1C3A}</a:tableStyleId>
              </a:tblPr>
              <a:tblGrid>
                <a:gridCol w="2222127">
                  <a:extLst>
                    <a:ext uri="{9D8B030D-6E8A-4147-A177-3AD203B41FA5}">
                      <a16:colId xmlns:a16="http://schemas.microsoft.com/office/drawing/2014/main" val="1803302476"/>
                    </a:ext>
                  </a:extLst>
                </a:gridCol>
                <a:gridCol w="2222127">
                  <a:extLst>
                    <a:ext uri="{9D8B030D-6E8A-4147-A177-3AD203B41FA5}">
                      <a16:colId xmlns:a16="http://schemas.microsoft.com/office/drawing/2014/main" val="3938902921"/>
                    </a:ext>
                  </a:extLst>
                </a:gridCol>
                <a:gridCol w="2222127">
                  <a:extLst>
                    <a:ext uri="{9D8B030D-6E8A-4147-A177-3AD203B41FA5}">
                      <a16:colId xmlns:a16="http://schemas.microsoft.com/office/drawing/2014/main" val="2146940068"/>
                    </a:ext>
                  </a:extLst>
                </a:gridCol>
                <a:gridCol w="2222127">
                  <a:extLst>
                    <a:ext uri="{9D8B030D-6E8A-4147-A177-3AD203B41FA5}">
                      <a16:colId xmlns:a16="http://schemas.microsoft.com/office/drawing/2014/main" val="3532896986"/>
                    </a:ext>
                  </a:extLst>
                </a:gridCol>
              </a:tblGrid>
              <a:tr h="347561">
                <a:tc>
                  <a:txBody>
                    <a:bodyPr/>
                    <a:lstStyle/>
                    <a:p>
                      <a:r>
                        <a:rPr lang="en-US" sz="1400"/>
                        <a:t>Model</a:t>
                      </a:r>
                    </a:p>
                  </a:txBody>
                  <a:tcPr marL="45720" marR="45720" marT="22860" marB="22860"/>
                </a:tc>
                <a:tc>
                  <a:txBody>
                    <a:bodyPr/>
                    <a:lstStyle/>
                    <a:p>
                      <a:r>
                        <a:rPr lang="en-US" sz="1400"/>
                        <a:t>Accuracy</a:t>
                      </a:r>
                    </a:p>
                  </a:txBody>
                  <a:tcPr marL="45720" marR="45720" marT="22860" marB="22860"/>
                </a:tc>
                <a:tc>
                  <a:txBody>
                    <a:bodyPr/>
                    <a:lstStyle/>
                    <a:p>
                      <a:r>
                        <a:rPr lang="en-US" sz="1400"/>
                        <a:t>Loss:</a:t>
                      </a:r>
                      <a:r>
                        <a:rPr lang="en-US" sz="1400" baseline="0"/>
                        <a:t> CrossEntropy</a:t>
                      </a:r>
                      <a:endParaRPr lang="en-US" sz="1400"/>
                    </a:p>
                  </a:txBody>
                  <a:tcPr marL="45720" marR="45720" marT="22860" marB="22860"/>
                </a:tc>
                <a:tc>
                  <a:txBody>
                    <a:bodyPr/>
                    <a:lstStyle/>
                    <a:p>
                      <a:r>
                        <a:rPr lang="en-US" sz="1400"/>
                        <a:t>Params</a:t>
                      </a:r>
                    </a:p>
                  </a:txBody>
                  <a:tcPr marL="45720" marR="45720" marT="22860" marB="22860"/>
                </a:tc>
                <a:extLst>
                  <a:ext uri="{0D108BD9-81ED-4DB2-BD59-A6C34878D82A}">
                    <a16:rowId xmlns:a16="http://schemas.microsoft.com/office/drawing/2014/main" val="3639767573"/>
                  </a:ext>
                </a:extLst>
              </a:tr>
              <a:tr h="526472">
                <a:tc>
                  <a:txBody>
                    <a:bodyPr/>
                    <a:lstStyle/>
                    <a:p>
                      <a:r>
                        <a:rPr lang="en-US" sz="1400"/>
                        <a:t>LeNet (Có</a:t>
                      </a:r>
                      <a:r>
                        <a:rPr lang="en-US" sz="1400" baseline="0"/>
                        <a:t> tinh chỉnh)</a:t>
                      </a:r>
                      <a:endParaRPr lang="en-US" sz="1400"/>
                    </a:p>
                  </a:txBody>
                  <a:tcPr marL="45720" marR="45720" marT="22860" marB="22860"/>
                </a:tc>
                <a:tc>
                  <a:txBody>
                    <a:bodyPr/>
                    <a:lstStyle/>
                    <a:p>
                      <a:r>
                        <a:rPr lang="en-US" sz="1800" dirty="0"/>
                        <a:t>76.11% (55e)</a:t>
                      </a:r>
                    </a:p>
                  </a:txBody>
                  <a:tcPr marL="45720" marR="45720" marT="22860" marB="228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t>0.8511</a:t>
                      </a:r>
                    </a:p>
                  </a:txBody>
                  <a:tcPr marL="45720" marR="45720" marT="22860" marB="22860"/>
                </a:tc>
                <a:tc>
                  <a:txBody>
                    <a:bodyPr/>
                    <a:lstStyle/>
                    <a:p>
                      <a:r>
                        <a:rPr lang="en-US" sz="1800"/>
                        <a:t>30,561,199</a:t>
                      </a:r>
                    </a:p>
                  </a:txBody>
                  <a:tcPr marL="45720" marR="45720" marT="22860" marB="22860"/>
                </a:tc>
                <a:extLst>
                  <a:ext uri="{0D108BD9-81ED-4DB2-BD59-A6C34878D82A}">
                    <a16:rowId xmlns:a16="http://schemas.microsoft.com/office/drawing/2014/main" val="3716340480"/>
                  </a:ext>
                </a:extLst>
              </a:tr>
              <a:tr h="526472">
                <a:tc>
                  <a:txBody>
                    <a:bodyPr/>
                    <a:lstStyle/>
                    <a:p>
                      <a:r>
                        <a:rPr lang="en-US" sz="1400" dirty="0" err="1"/>
                        <a:t>AlexNet</a:t>
                      </a:r>
                      <a:endParaRPr lang="en-US" sz="1400" b="0" dirty="0"/>
                    </a:p>
                  </a:txBody>
                  <a:tcPr marL="45720" marR="45720" marT="22860" marB="22860"/>
                </a:tc>
                <a:tc>
                  <a:txBody>
                    <a:bodyPr/>
                    <a:lstStyle/>
                    <a:p>
                      <a:r>
                        <a:rPr lang="vi-VN" sz="1800" dirty="0"/>
                        <a:t>4</a:t>
                      </a:r>
                      <a:r>
                        <a:rPr lang="en-US" sz="1800" dirty="0"/>
                        <a:t>9.17% (20e)</a:t>
                      </a:r>
                    </a:p>
                  </a:txBody>
                  <a:tcPr marL="45720" marR="45720" marT="22860" marB="22860"/>
                </a:tc>
                <a:tc>
                  <a:txBody>
                    <a:bodyPr/>
                    <a:lstStyle/>
                    <a:p>
                      <a:r>
                        <a:rPr lang="vi-VN" sz="1800" dirty="0"/>
                        <a:t>1</a:t>
                      </a:r>
                      <a:r>
                        <a:rPr lang="en-US" sz="1800" dirty="0"/>
                        <a:t>.3552</a:t>
                      </a:r>
                    </a:p>
                  </a:txBody>
                  <a:tcPr marL="45720" marR="45720" marT="22860" marB="22860"/>
                </a:tc>
                <a:tc>
                  <a:txBody>
                    <a:bodyPr/>
                    <a:lstStyle/>
                    <a:p>
                      <a:r>
                        <a:rPr lang="en-US" sz="1800"/>
                        <a:t>28,878,127</a:t>
                      </a:r>
                    </a:p>
                  </a:txBody>
                  <a:tcPr marL="45720" marR="45720" marT="22860" marB="22860"/>
                </a:tc>
                <a:extLst>
                  <a:ext uri="{0D108BD9-81ED-4DB2-BD59-A6C34878D82A}">
                    <a16:rowId xmlns:a16="http://schemas.microsoft.com/office/drawing/2014/main" val="499594110"/>
                  </a:ext>
                </a:extLst>
              </a:tr>
              <a:tr h="526472">
                <a:tc>
                  <a:txBody>
                    <a:bodyPr/>
                    <a:lstStyle/>
                    <a:p>
                      <a:r>
                        <a:rPr lang="en-US" sz="1400"/>
                        <a:t>GooLeNet (Có</a:t>
                      </a:r>
                      <a:r>
                        <a:rPr lang="en-US" sz="1400" baseline="0"/>
                        <a:t> tinh chỉnh)</a:t>
                      </a:r>
                      <a:endParaRPr lang="en-US" sz="1400"/>
                    </a:p>
                  </a:txBody>
                  <a:tcPr marL="45720" marR="45720" marT="22860" marB="22860"/>
                </a:tc>
                <a:tc>
                  <a:txBody>
                    <a:bodyPr/>
                    <a:lstStyle/>
                    <a:p>
                      <a:r>
                        <a:rPr lang="en-US" sz="1800" b="1" kern="1200">
                          <a:solidFill>
                            <a:schemeClr val="dk1"/>
                          </a:solidFill>
                          <a:effectLst/>
                          <a:latin typeface="+mn-lt"/>
                          <a:ea typeface="+mn-ea"/>
                          <a:cs typeface="+mn-cs"/>
                        </a:rPr>
                        <a:t>89.72% (100e)</a:t>
                      </a:r>
                      <a:endParaRPr lang="en-US" sz="1800" b="1"/>
                    </a:p>
                  </a:txBody>
                  <a:tcPr marL="45720" marR="45720" marT="22860" marB="22860"/>
                </a:tc>
                <a:tc>
                  <a:txBody>
                    <a:bodyPr/>
                    <a:lstStyle/>
                    <a:p>
                      <a:r>
                        <a:rPr lang="en-US" sz="1800" b="1" dirty="0"/>
                        <a:t>0.3849</a:t>
                      </a:r>
                    </a:p>
                  </a:txBody>
                  <a:tcPr marL="45720" marR="45720" marT="22860" marB="22860"/>
                </a:tc>
                <a:tc>
                  <a:txBody>
                    <a:bodyPr/>
                    <a:lstStyle/>
                    <a:p>
                      <a:r>
                        <a:rPr lang="en-US" sz="1800" b="1" i="0" kern="1200" dirty="0">
                          <a:solidFill>
                            <a:schemeClr val="dk1"/>
                          </a:solidFill>
                          <a:effectLst/>
                          <a:latin typeface="+mn-lt"/>
                          <a:ea typeface="+mn-ea"/>
                          <a:cs typeface="+mn-cs"/>
                        </a:rPr>
                        <a:t>6,260,687</a:t>
                      </a:r>
                      <a:endParaRPr lang="en-US" sz="1800" b="1" dirty="0"/>
                    </a:p>
                  </a:txBody>
                  <a:tcPr marL="45720" marR="45720" marT="22860" marB="22860"/>
                </a:tc>
                <a:extLst>
                  <a:ext uri="{0D108BD9-81ED-4DB2-BD59-A6C34878D82A}">
                    <a16:rowId xmlns:a16="http://schemas.microsoft.com/office/drawing/2014/main" val="265090469"/>
                  </a:ext>
                </a:extLst>
              </a:tr>
              <a:tr h="700139">
                <a:tc>
                  <a:txBody>
                    <a:bodyPr/>
                    <a:lstStyle/>
                    <a:p>
                      <a:r>
                        <a:rPr lang="en-US" sz="1400"/>
                        <a:t>My model 1 (5</a:t>
                      </a:r>
                      <a:r>
                        <a:rPr lang="en-US" sz="1400" baseline="0"/>
                        <a:t> Conv + 2 Dense + kernel 3*3)</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a:t>Yes BatchNorm</a:t>
                      </a:r>
                    </a:p>
                  </a:txBody>
                  <a:tcPr marL="45720" marR="45720" marT="22860" marB="22860"/>
                </a:tc>
                <a:tc>
                  <a:txBody>
                    <a:bodyPr/>
                    <a:lstStyle/>
                    <a:p>
                      <a:r>
                        <a:rPr lang="en-US" sz="1800"/>
                        <a:t>76.42% (67e)</a:t>
                      </a:r>
                    </a:p>
                  </a:txBody>
                  <a:tcPr marL="45720" marR="45720" marT="22860" marB="22860"/>
                </a:tc>
                <a:tc>
                  <a:txBody>
                    <a:bodyPr/>
                    <a:lstStyle/>
                    <a:p>
                      <a:r>
                        <a:rPr lang="en-US" sz="1800" dirty="0"/>
                        <a:t>0.8726</a:t>
                      </a:r>
                    </a:p>
                  </a:txBody>
                  <a:tcPr marL="45720" marR="45720" marT="22860" marB="22860"/>
                </a:tc>
                <a:tc>
                  <a:txBody>
                    <a:bodyPr/>
                    <a:lstStyle/>
                    <a:p>
                      <a:r>
                        <a:rPr lang="en-US" sz="1800" b="0" i="0" kern="1200">
                          <a:solidFill>
                            <a:schemeClr val="dk1"/>
                          </a:solidFill>
                          <a:effectLst/>
                          <a:latin typeface="+mn-lt"/>
                          <a:ea typeface="+mn-ea"/>
                          <a:cs typeface="+mn-cs"/>
                        </a:rPr>
                        <a:t>51,531,183</a:t>
                      </a:r>
                      <a:endParaRPr lang="en-US" sz="1800"/>
                    </a:p>
                  </a:txBody>
                  <a:tcPr marL="45720" marR="45720" marT="22860" marB="22860"/>
                </a:tc>
                <a:extLst>
                  <a:ext uri="{0D108BD9-81ED-4DB2-BD59-A6C34878D82A}">
                    <a16:rowId xmlns:a16="http://schemas.microsoft.com/office/drawing/2014/main" val="3513829524"/>
                  </a:ext>
                </a:extLst>
              </a:tr>
              <a:tr h="7001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My model</a:t>
                      </a:r>
                      <a:r>
                        <a:rPr lang="en-US" sz="1400" baseline="0"/>
                        <a:t> 2 </a:t>
                      </a:r>
                      <a:r>
                        <a:rPr lang="en-US" sz="1400"/>
                        <a:t>(4</a:t>
                      </a:r>
                      <a:r>
                        <a:rPr lang="en-US" sz="1400" baseline="0"/>
                        <a:t> Conv + 2 Dense + kernel 5*5)</a:t>
                      </a:r>
                      <a:endParaRPr lang="en-US" sz="1400"/>
                    </a:p>
                    <a:p>
                      <a:r>
                        <a:rPr lang="en-US" sz="1400"/>
                        <a:t>No BatchNorm</a:t>
                      </a:r>
                    </a:p>
                  </a:txBody>
                  <a:tcPr marL="45720" marR="45720" marT="22860" marB="22860"/>
                </a:tc>
                <a:tc>
                  <a:txBody>
                    <a:bodyPr/>
                    <a:lstStyle/>
                    <a:p>
                      <a:r>
                        <a:rPr lang="en-US" sz="1800"/>
                        <a:t>79.17% (64e)</a:t>
                      </a:r>
                    </a:p>
                  </a:txBody>
                  <a:tcPr marL="45720" marR="45720" marT="22860" marB="22860"/>
                </a:tc>
                <a:tc>
                  <a:txBody>
                    <a:bodyPr/>
                    <a:lstStyle/>
                    <a:p>
                      <a:r>
                        <a:rPr lang="en-US" sz="1800"/>
                        <a:t>0.6839</a:t>
                      </a:r>
                    </a:p>
                  </a:txBody>
                  <a:tcPr marL="45720" marR="45720" marT="22860" marB="22860"/>
                </a:tc>
                <a:tc>
                  <a:txBody>
                    <a:bodyPr/>
                    <a:lstStyle/>
                    <a:p>
                      <a:r>
                        <a:rPr lang="en-US" sz="1800" b="0" i="0" kern="1200">
                          <a:solidFill>
                            <a:schemeClr val="dk1"/>
                          </a:solidFill>
                          <a:effectLst/>
                          <a:latin typeface="+mn-lt"/>
                          <a:ea typeface="+mn-ea"/>
                          <a:cs typeface="+mn-cs"/>
                        </a:rPr>
                        <a:t>30,028,719</a:t>
                      </a:r>
                      <a:endParaRPr lang="en-US" sz="1800"/>
                    </a:p>
                  </a:txBody>
                  <a:tcPr marL="45720" marR="45720" marT="22860" marB="22860"/>
                </a:tc>
                <a:extLst>
                  <a:ext uri="{0D108BD9-81ED-4DB2-BD59-A6C34878D82A}">
                    <a16:rowId xmlns:a16="http://schemas.microsoft.com/office/drawing/2014/main" val="881373048"/>
                  </a:ext>
                </a:extLst>
              </a:tr>
              <a:tr h="7001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My model</a:t>
                      </a:r>
                      <a:r>
                        <a:rPr lang="en-US" sz="1400" baseline="0"/>
                        <a:t> 3 </a:t>
                      </a:r>
                      <a:r>
                        <a:rPr lang="en-US" sz="1400"/>
                        <a:t>(4</a:t>
                      </a:r>
                      <a:r>
                        <a:rPr lang="en-US" sz="1400" baseline="0"/>
                        <a:t> Conv + 2 Dense + kernel 5*5)</a:t>
                      </a:r>
                      <a:endParaRPr lang="en-US" sz="1400"/>
                    </a:p>
                    <a:p>
                      <a:pPr marL="0" marR="0" indent="0" algn="l" defTabSz="914400" rtl="0" eaLnBrk="1" fontAlgn="auto" latinLnBrk="0" hangingPunct="1">
                        <a:lnSpc>
                          <a:spcPct val="100000"/>
                        </a:lnSpc>
                        <a:spcBef>
                          <a:spcPts val="0"/>
                        </a:spcBef>
                        <a:spcAft>
                          <a:spcPts val="0"/>
                        </a:spcAft>
                        <a:buClrTx/>
                        <a:buSzTx/>
                        <a:buFontTx/>
                        <a:buNone/>
                        <a:tabLst/>
                        <a:defRPr/>
                      </a:pPr>
                      <a:r>
                        <a:rPr lang="en-US" sz="1400"/>
                        <a:t>Yes BatchNorm</a:t>
                      </a:r>
                    </a:p>
                  </a:txBody>
                  <a:tcPr marL="45720" marR="45720" marT="22860" marB="22860"/>
                </a:tc>
                <a:tc>
                  <a:txBody>
                    <a:bodyPr/>
                    <a:lstStyle/>
                    <a:p>
                      <a:r>
                        <a:rPr lang="en-US" sz="1800"/>
                        <a:t>78.33% (58e)</a:t>
                      </a:r>
                    </a:p>
                  </a:txBody>
                  <a:tcPr marL="45720" marR="45720" marT="22860" marB="22860"/>
                </a:tc>
                <a:tc>
                  <a:txBody>
                    <a:bodyPr/>
                    <a:lstStyle/>
                    <a:p>
                      <a:r>
                        <a:rPr lang="en-US" sz="1800" dirty="0"/>
                        <a:t>0.7257</a:t>
                      </a:r>
                    </a:p>
                  </a:txBody>
                  <a:tcPr marL="45720" marR="45720" marT="22860" marB="22860"/>
                </a:tc>
                <a:tc>
                  <a:txBody>
                    <a:bodyPr/>
                    <a:lstStyle/>
                    <a:p>
                      <a:r>
                        <a:rPr lang="en-US" sz="1800" b="0" i="0" kern="1200" dirty="0">
                          <a:solidFill>
                            <a:schemeClr val="dk1"/>
                          </a:solidFill>
                          <a:effectLst/>
                          <a:latin typeface="+mn-lt"/>
                          <a:ea typeface="+mn-ea"/>
                          <a:cs typeface="+mn-cs"/>
                        </a:rPr>
                        <a:t>30,029,679</a:t>
                      </a:r>
                      <a:endParaRPr lang="en-US" sz="1800" dirty="0"/>
                    </a:p>
                  </a:txBody>
                  <a:tcPr marL="45720" marR="45720" marT="22860" marB="22860"/>
                </a:tc>
                <a:extLst>
                  <a:ext uri="{0D108BD9-81ED-4DB2-BD59-A6C34878D82A}">
                    <a16:rowId xmlns:a16="http://schemas.microsoft.com/office/drawing/2014/main" val="703665137"/>
                  </a:ext>
                </a:extLst>
              </a:tr>
            </a:tbl>
          </a:graphicData>
        </a:graphic>
      </p:graphicFrame>
    </p:spTree>
    <p:extLst>
      <p:ext uri="{BB962C8B-B14F-4D97-AF65-F5344CB8AC3E}">
        <p14:creationId xmlns:p14="http://schemas.microsoft.com/office/powerpoint/2010/main" val="290433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4" name="Google Shape;2489;p45">
            <a:extLst>
              <a:ext uri="{FF2B5EF4-FFF2-40B4-BE49-F238E27FC236}">
                <a16:creationId xmlns:a16="http://schemas.microsoft.com/office/drawing/2014/main" id="{EA7F3A0C-9F94-A4D4-E59A-DF767CCD4FE2}"/>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Kinh nghiệm rút ra </a:t>
            </a:r>
          </a:p>
        </p:txBody>
      </p:sp>
      <p:sp>
        <p:nvSpPr>
          <p:cNvPr id="5" name="TextBox 4">
            <a:extLst>
              <a:ext uri="{FF2B5EF4-FFF2-40B4-BE49-F238E27FC236}">
                <a16:creationId xmlns:a16="http://schemas.microsoft.com/office/drawing/2014/main" id="{C7D373ED-60B7-F72C-F008-E27791137DD0}"/>
              </a:ext>
            </a:extLst>
          </p:cNvPr>
          <p:cNvSpPr txBox="1"/>
          <p:nvPr/>
        </p:nvSpPr>
        <p:spPr>
          <a:xfrm>
            <a:off x="514350" y="701751"/>
            <a:ext cx="8149590" cy="3739998"/>
          </a:xfrm>
          <a:prstGeom prst="rect">
            <a:avLst/>
          </a:prstGeom>
          <a:noFill/>
        </p:spPr>
        <p:txBody>
          <a:bodyPr wrap="square" rtlCol="0">
            <a:spAutoFit/>
          </a:bodyPr>
          <a:lstStyle/>
          <a:p>
            <a:pPr>
              <a:lnSpc>
                <a:spcPct val="150000"/>
              </a:lnSpc>
            </a:pPr>
            <a:r>
              <a:rPr lang="en-US" sz="1600" b="1" dirty="0" err="1">
                <a:solidFill>
                  <a:srgbClr val="003CA5"/>
                </a:solidFill>
                <a:latin typeface="+mn-lt"/>
              </a:rPr>
              <a:t>Kinh</a:t>
            </a:r>
            <a:r>
              <a:rPr lang="en-US" sz="1600" b="1" dirty="0">
                <a:solidFill>
                  <a:srgbClr val="003CA5"/>
                </a:solidFill>
                <a:latin typeface="+mn-lt"/>
              </a:rPr>
              <a:t> </a:t>
            </a:r>
            <a:r>
              <a:rPr lang="en-US" sz="1600" b="1" dirty="0" err="1">
                <a:solidFill>
                  <a:srgbClr val="003CA5"/>
                </a:solidFill>
                <a:latin typeface="+mn-lt"/>
              </a:rPr>
              <a:t>nghiệm</a:t>
            </a:r>
            <a:r>
              <a:rPr lang="en-US" sz="1600" b="1" dirty="0">
                <a:solidFill>
                  <a:srgbClr val="003CA5"/>
                </a:solidFill>
                <a:latin typeface="+mn-lt"/>
              </a:rPr>
              <a:t> </a:t>
            </a:r>
            <a:r>
              <a:rPr lang="en-US" sz="1600" b="1" dirty="0" err="1">
                <a:solidFill>
                  <a:srgbClr val="003CA5"/>
                </a:solidFill>
                <a:latin typeface="+mn-lt"/>
              </a:rPr>
              <a:t>tinh</a:t>
            </a:r>
            <a:r>
              <a:rPr lang="en-US" sz="1600" b="1" dirty="0">
                <a:solidFill>
                  <a:srgbClr val="003CA5"/>
                </a:solidFill>
                <a:latin typeface="+mn-lt"/>
              </a:rPr>
              <a:t> </a:t>
            </a:r>
            <a:r>
              <a:rPr lang="en-US" sz="1600" b="1" dirty="0" err="1">
                <a:solidFill>
                  <a:srgbClr val="003CA5"/>
                </a:solidFill>
                <a:latin typeface="+mn-lt"/>
              </a:rPr>
              <a:t>chỉnh</a:t>
            </a:r>
            <a:r>
              <a:rPr lang="en-US" sz="1600" b="1" dirty="0">
                <a:solidFill>
                  <a:srgbClr val="003CA5"/>
                </a:solidFill>
                <a:latin typeface="+mn-lt"/>
              </a:rPr>
              <a:t> </a:t>
            </a:r>
            <a:r>
              <a:rPr lang="en-US" sz="1600" b="1" dirty="0" err="1">
                <a:solidFill>
                  <a:srgbClr val="003CA5"/>
                </a:solidFill>
                <a:latin typeface="+mn-lt"/>
              </a:rPr>
              <a:t>tham</a:t>
            </a:r>
            <a:r>
              <a:rPr lang="en-US" sz="1600" b="1" dirty="0">
                <a:solidFill>
                  <a:srgbClr val="003CA5"/>
                </a:solidFill>
                <a:latin typeface="+mn-lt"/>
              </a:rPr>
              <a:t> </a:t>
            </a:r>
            <a:r>
              <a:rPr lang="en-US" sz="1600" b="1" dirty="0" err="1">
                <a:solidFill>
                  <a:srgbClr val="003CA5"/>
                </a:solidFill>
                <a:latin typeface="+mn-lt"/>
              </a:rPr>
              <a:t>số</a:t>
            </a:r>
            <a:r>
              <a:rPr lang="en-US" sz="1600" b="1" dirty="0">
                <a:solidFill>
                  <a:srgbClr val="003CA5"/>
                </a:solidFill>
                <a:latin typeface="+mn-lt"/>
              </a:rPr>
              <a:t> </a:t>
            </a:r>
            <a:r>
              <a:rPr lang="en-US" sz="1600" b="1" dirty="0" err="1">
                <a:solidFill>
                  <a:srgbClr val="003CA5"/>
                </a:solidFill>
                <a:latin typeface="+mn-lt"/>
              </a:rPr>
              <a:t>và</a:t>
            </a:r>
            <a:r>
              <a:rPr lang="en-US" sz="1600" b="1" dirty="0">
                <a:solidFill>
                  <a:srgbClr val="003CA5"/>
                </a:solidFill>
                <a:latin typeface="+mn-lt"/>
              </a:rPr>
              <a:t> </a:t>
            </a:r>
            <a:r>
              <a:rPr lang="en-US" sz="1600" b="1" dirty="0" err="1">
                <a:solidFill>
                  <a:srgbClr val="003CA5"/>
                </a:solidFill>
                <a:latin typeface="+mn-lt"/>
              </a:rPr>
              <a:t>mô</a:t>
            </a:r>
            <a:r>
              <a:rPr lang="en-US" sz="1600" b="1" dirty="0">
                <a:solidFill>
                  <a:srgbClr val="003CA5"/>
                </a:solidFill>
                <a:latin typeface="+mn-lt"/>
              </a:rPr>
              <a:t> </a:t>
            </a:r>
            <a:r>
              <a:rPr lang="en-US" sz="1600" b="1" dirty="0" err="1">
                <a:solidFill>
                  <a:srgbClr val="003CA5"/>
                </a:solidFill>
                <a:latin typeface="+mn-lt"/>
              </a:rPr>
              <a:t>hình</a:t>
            </a:r>
            <a:r>
              <a:rPr lang="en-US" sz="1600" b="1" dirty="0">
                <a:solidFill>
                  <a:srgbClr val="003CA5"/>
                </a:solidFill>
                <a:latin typeface="+mn-lt"/>
              </a:rPr>
              <a:t>:</a:t>
            </a:r>
          </a:p>
          <a:p>
            <a:pPr marL="285750" indent="-285750">
              <a:lnSpc>
                <a:spcPct val="150000"/>
              </a:lnSpc>
              <a:buFont typeface="Wingdings" panose="05000000000000000000" pitchFamily="2" charset="2"/>
              <a:buChar char="Ø"/>
            </a:pP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hàm</a:t>
            </a:r>
            <a:r>
              <a:rPr lang="en-US" sz="1600" b="1" dirty="0">
                <a:solidFill>
                  <a:srgbClr val="003CA5"/>
                </a:solidFill>
                <a:latin typeface="+mn-lt"/>
              </a:rPr>
              <a:t> activation </a:t>
            </a:r>
            <a:r>
              <a:rPr lang="en-US" sz="1600" b="1" dirty="0" err="1">
                <a:solidFill>
                  <a:srgbClr val="003CA5"/>
                </a:solidFill>
                <a:latin typeface="+mn-lt"/>
              </a:rPr>
              <a:t>trong</a:t>
            </a:r>
            <a:r>
              <a:rPr lang="en-US" sz="1600" b="1" dirty="0">
                <a:solidFill>
                  <a:srgbClr val="003CA5"/>
                </a:solidFill>
                <a:latin typeface="+mn-lt"/>
              </a:rPr>
              <a:t> </a:t>
            </a: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lớp</a:t>
            </a:r>
            <a:r>
              <a:rPr lang="en-US" sz="1600" b="1" dirty="0">
                <a:solidFill>
                  <a:srgbClr val="003CA5"/>
                </a:solidFill>
                <a:latin typeface="+mn-lt"/>
              </a:rPr>
              <a:t> </a:t>
            </a:r>
            <a:r>
              <a:rPr lang="en-US" sz="1600" b="1" dirty="0" err="1">
                <a:solidFill>
                  <a:srgbClr val="003CA5"/>
                </a:solidFill>
                <a:latin typeface="+mn-lt"/>
              </a:rPr>
              <a:t>tích</a:t>
            </a:r>
            <a:r>
              <a:rPr lang="en-US" sz="1600" b="1" dirty="0">
                <a:solidFill>
                  <a:srgbClr val="003CA5"/>
                </a:solidFill>
                <a:latin typeface="+mn-lt"/>
              </a:rPr>
              <a:t> </a:t>
            </a:r>
            <a:r>
              <a:rPr lang="en-US" sz="1600" b="1" dirty="0" err="1">
                <a:solidFill>
                  <a:srgbClr val="003CA5"/>
                </a:solidFill>
                <a:latin typeface="+mn-lt"/>
              </a:rPr>
              <a:t>chập</a:t>
            </a:r>
            <a:r>
              <a:rPr lang="en-US" sz="1600" b="1" dirty="0">
                <a:solidFill>
                  <a:srgbClr val="003CA5"/>
                </a:solidFill>
                <a:latin typeface="+mn-lt"/>
              </a:rPr>
              <a:t> </a:t>
            </a:r>
            <a:r>
              <a:rPr lang="en-US" sz="1600" b="1" dirty="0" err="1">
                <a:solidFill>
                  <a:srgbClr val="003CA5"/>
                </a:solidFill>
                <a:latin typeface="+mn-lt"/>
              </a:rPr>
              <a:t>không</a:t>
            </a:r>
            <a:r>
              <a:rPr lang="en-US" sz="1600" b="1" dirty="0">
                <a:solidFill>
                  <a:srgbClr val="003CA5"/>
                </a:solidFill>
                <a:latin typeface="+mn-lt"/>
              </a:rPr>
              <a:t> </a:t>
            </a:r>
            <a:r>
              <a:rPr lang="en-US" sz="1600" b="1" dirty="0" err="1">
                <a:solidFill>
                  <a:srgbClr val="003CA5"/>
                </a:solidFill>
                <a:latin typeface="+mn-lt"/>
              </a:rPr>
              <a:t>được</a:t>
            </a:r>
            <a:r>
              <a:rPr lang="en-US" sz="1600" b="1" dirty="0">
                <a:solidFill>
                  <a:srgbClr val="003CA5"/>
                </a:solidFill>
                <a:latin typeface="+mn-lt"/>
              </a:rPr>
              <a:t> </a:t>
            </a:r>
            <a:r>
              <a:rPr lang="en-US" sz="1600" b="1" dirty="0" err="1">
                <a:solidFill>
                  <a:srgbClr val="003CA5"/>
                </a:solidFill>
                <a:latin typeface="+mn-lt"/>
              </a:rPr>
              <a:t>khác</a:t>
            </a:r>
            <a:r>
              <a:rPr lang="en-US" sz="1600" b="1" dirty="0">
                <a:solidFill>
                  <a:srgbClr val="003CA5"/>
                </a:solidFill>
                <a:latin typeface="+mn-lt"/>
              </a:rPr>
              <a:t> </a:t>
            </a:r>
            <a:r>
              <a:rPr lang="en-US" sz="1600" b="1" dirty="0" err="1">
                <a:solidFill>
                  <a:srgbClr val="003CA5"/>
                </a:solidFill>
                <a:latin typeface="+mn-lt"/>
              </a:rPr>
              <a:t>nhau</a:t>
            </a:r>
            <a:r>
              <a:rPr lang="en-US" sz="1600" b="1" dirty="0">
                <a:solidFill>
                  <a:srgbClr val="003CA5"/>
                </a:solidFill>
                <a:latin typeface="+mn-lt"/>
              </a:rPr>
              <a:t>;</a:t>
            </a:r>
          </a:p>
          <a:p>
            <a:pPr marL="285750" indent="-285750">
              <a:lnSpc>
                <a:spcPct val="150000"/>
              </a:lnSpc>
              <a:buFont typeface="Wingdings" panose="05000000000000000000" pitchFamily="2" charset="2"/>
              <a:buChar char="Ø"/>
            </a:pPr>
            <a:r>
              <a:rPr lang="en-US" sz="1600" b="1" dirty="0" err="1">
                <a:solidFill>
                  <a:srgbClr val="003CA5"/>
                </a:solidFill>
                <a:latin typeface="+mn-lt"/>
              </a:rPr>
              <a:t>Hàm</a:t>
            </a:r>
            <a:r>
              <a:rPr lang="en-US" sz="1600" b="1" dirty="0">
                <a:solidFill>
                  <a:srgbClr val="003CA5"/>
                </a:solidFill>
                <a:latin typeface="+mn-lt"/>
              </a:rPr>
              <a:t> activation </a:t>
            </a:r>
            <a:r>
              <a:rPr lang="en-US" sz="1600" b="1" dirty="0" err="1">
                <a:solidFill>
                  <a:srgbClr val="003CA5"/>
                </a:solidFill>
                <a:latin typeface="+mn-lt"/>
              </a:rPr>
              <a:t>trong</a:t>
            </a:r>
            <a:r>
              <a:rPr lang="en-US" sz="1600" b="1" dirty="0">
                <a:solidFill>
                  <a:srgbClr val="003CA5"/>
                </a:solidFill>
                <a:latin typeface="+mn-lt"/>
              </a:rPr>
              <a:t> </a:t>
            </a: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lớp</a:t>
            </a:r>
            <a:r>
              <a:rPr lang="en-US" sz="1600" b="1" dirty="0">
                <a:solidFill>
                  <a:srgbClr val="003CA5"/>
                </a:solidFill>
                <a:latin typeface="+mn-lt"/>
              </a:rPr>
              <a:t> </a:t>
            </a:r>
            <a:r>
              <a:rPr lang="en-US" sz="1600" b="1" dirty="0" err="1">
                <a:solidFill>
                  <a:srgbClr val="003CA5"/>
                </a:solidFill>
                <a:latin typeface="+mn-lt"/>
              </a:rPr>
              <a:t>tích</a:t>
            </a:r>
            <a:r>
              <a:rPr lang="en-US" sz="1600" b="1" dirty="0">
                <a:solidFill>
                  <a:srgbClr val="003CA5"/>
                </a:solidFill>
                <a:latin typeface="+mn-lt"/>
              </a:rPr>
              <a:t> </a:t>
            </a:r>
            <a:r>
              <a:rPr lang="en-US" sz="1600" b="1" dirty="0" err="1">
                <a:solidFill>
                  <a:srgbClr val="003CA5"/>
                </a:solidFill>
                <a:latin typeface="+mn-lt"/>
              </a:rPr>
              <a:t>chập</a:t>
            </a:r>
            <a:r>
              <a:rPr lang="en-US" sz="1600" b="1" dirty="0">
                <a:solidFill>
                  <a:srgbClr val="003CA5"/>
                </a:solidFill>
                <a:latin typeface="+mn-lt"/>
              </a:rPr>
              <a:t> </a:t>
            </a:r>
            <a:r>
              <a:rPr lang="en-US" sz="1600" b="1" dirty="0" err="1">
                <a:solidFill>
                  <a:srgbClr val="003CA5"/>
                </a:solidFill>
                <a:latin typeface="+mn-lt"/>
              </a:rPr>
              <a:t>và</a:t>
            </a:r>
            <a:r>
              <a:rPr lang="en-US" sz="1600" b="1" dirty="0">
                <a:solidFill>
                  <a:srgbClr val="003CA5"/>
                </a:solidFill>
                <a:latin typeface="+mn-lt"/>
              </a:rPr>
              <a:t> </a:t>
            </a:r>
            <a:r>
              <a:rPr lang="en-US" sz="1600" b="1" dirty="0" err="1">
                <a:solidFill>
                  <a:srgbClr val="003CA5"/>
                </a:solidFill>
                <a:latin typeface="+mn-lt"/>
              </a:rPr>
              <a:t>hàm</a:t>
            </a:r>
            <a:r>
              <a:rPr lang="en-US" sz="1600" b="1" dirty="0">
                <a:solidFill>
                  <a:srgbClr val="003CA5"/>
                </a:solidFill>
                <a:latin typeface="+mn-lt"/>
              </a:rPr>
              <a:t> activation </a:t>
            </a:r>
            <a:r>
              <a:rPr lang="en-US" sz="1600" b="1" dirty="0" err="1">
                <a:solidFill>
                  <a:srgbClr val="003CA5"/>
                </a:solidFill>
                <a:latin typeface="+mn-lt"/>
              </a:rPr>
              <a:t>trong</a:t>
            </a:r>
            <a:r>
              <a:rPr lang="en-US" sz="1600" b="1" dirty="0">
                <a:solidFill>
                  <a:srgbClr val="003CA5"/>
                </a:solidFill>
                <a:latin typeface="+mn-lt"/>
              </a:rPr>
              <a:t> </a:t>
            </a: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lớp</a:t>
            </a:r>
            <a:r>
              <a:rPr lang="en-US" sz="1600" b="1" dirty="0">
                <a:solidFill>
                  <a:srgbClr val="003CA5"/>
                </a:solidFill>
                <a:latin typeface="+mn-lt"/>
              </a:rPr>
              <a:t> fully connected </a:t>
            </a:r>
            <a:r>
              <a:rPr lang="en-US" sz="1600" b="1" dirty="0" err="1">
                <a:solidFill>
                  <a:srgbClr val="003CA5"/>
                </a:solidFill>
                <a:latin typeface="+mn-lt"/>
              </a:rPr>
              <a:t>khác</a:t>
            </a:r>
            <a:r>
              <a:rPr lang="en-US" sz="1600" b="1" dirty="0">
                <a:solidFill>
                  <a:srgbClr val="003CA5"/>
                </a:solidFill>
                <a:latin typeface="+mn-lt"/>
              </a:rPr>
              <a:t> </a:t>
            </a:r>
            <a:r>
              <a:rPr lang="en-US" sz="1600" b="1" dirty="0" err="1">
                <a:solidFill>
                  <a:srgbClr val="003CA5"/>
                </a:solidFill>
                <a:latin typeface="+mn-lt"/>
              </a:rPr>
              <a:t>nhau</a:t>
            </a:r>
            <a:r>
              <a:rPr lang="en-US" sz="1600" b="1" dirty="0">
                <a:solidFill>
                  <a:srgbClr val="003CA5"/>
                </a:solidFill>
                <a:latin typeface="+mn-lt"/>
              </a:rPr>
              <a:t> </a:t>
            </a:r>
            <a:r>
              <a:rPr lang="en-US" sz="1600" b="1" dirty="0" err="1">
                <a:solidFill>
                  <a:srgbClr val="003CA5"/>
                </a:solidFill>
                <a:latin typeface="+mn-lt"/>
              </a:rPr>
              <a:t>có</a:t>
            </a:r>
            <a:r>
              <a:rPr lang="en-US" sz="1600" b="1" dirty="0">
                <a:solidFill>
                  <a:srgbClr val="003CA5"/>
                </a:solidFill>
                <a:latin typeface="+mn-lt"/>
              </a:rPr>
              <a:t> </a:t>
            </a:r>
            <a:r>
              <a:rPr lang="en-US" sz="1600" b="1" dirty="0" err="1">
                <a:solidFill>
                  <a:srgbClr val="003CA5"/>
                </a:solidFill>
                <a:latin typeface="+mn-lt"/>
              </a:rPr>
              <a:t>thể</a:t>
            </a:r>
            <a:r>
              <a:rPr lang="en-US" sz="1600" b="1" dirty="0">
                <a:solidFill>
                  <a:srgbClr val="003CA5"/>
                </a:solidFill>
                <a:latin typeface="+mn-lt"/>
              </a:rPr>
              <a:t> </a:t>
            </a:r>
            <a:r>
              <a:rPr lang="en-US" sz="1600" b="1" dirty="0" err="1">
                <a:solidFill>
                  <a:srgbClr val="003CA5"/>
                </a:solidFill>
                <a:latin typeface="+mn-lt"/>
              </a:rPr>
              <a:t>sẽ</a:t>
            </a:r>
            <a:r>
              <a:rPr lang="en-US" sz="1600" b="1" dirty="0">
                <a:solidFill>
                  <a:srgbClr val="003CA5"/>
                </a:solidFill>
                <a:latin typeface="+mn-lt"/>
              </a:rPr>
              <a:t> </a:t>
            </a:r>
            <a:r>
              <a:rPr lang="en-US" sz="1600" b="1" dirty="0" err="1">
                <a:solidFill>
                  <a:srgbClr val="003CA5"/>
                </a:solidFill>
                <a:latin typeface="+mn-lt"/>
              </a:rPr>
              <a:t>hiệu</a:t>
            </a:r>
            <a:r>
              <a:rPr lang="en-US" sz="1600" b="1" dirty="0">
                <a:solidFill>
                  <a:srgbClr val="003CA5"/>
                </a:solidFill>
                <a:latin typeface="+mn-lt"/>
              </a:rPr>
              <a:t> </a:t>
            </a:r>
            <a:r>
              <a:rPr lang="en-US" sz="1600" b="1" dirty="0" err="1">
                <a:solidFill>
                  <a:srgbClr val="003CA5"/>
                </a:solidFill>
                <a:latin typeface="+mn-lt"/>
              </a:rPr>
              <a:t>quả</a:t>
            </a:r>
            <a:r>
              <a:rPr lang="en-US" sz="1600" b="1" dirty="0">
                <a:solidFill>
                  <a:srgbClr val="003CA5"/>
                </a:solidFill>
                <a:latin typeface="+mn-lt"/>
              </a:rPr>
              <a:t> </a:t>
            </a:r>
            <a:r>
              <a:rPr lang="en-US" sz="1600" b="1" dirty="0" err="1">
                <a:solidFill>
                  <a:srgbClr val="003CA5"/>
                </a:solidFill>
                <a:latin typeface="+mn-lt"/>
              </a:rPr>
              <a:t>hơn</a:t>
            </a:r>
            <a:r>
              <a:rPr lang="en-US" sz="1600" b="1" dirty="0">
                <a:solidFill>
                  <a:srgbClr val="003CA5"/>
                </a:solidFill>
                <a:latin typeface="+mn-lt"/>
              </a:rPr>
              <a:t>;</a:t>
            </a:r>
          </a:p>
          <a:p>
            <a:pPr marL="285750" indent="-285750">
              <a:lnSpc>
                <a:spcPct val="150000"/>
              </a:lnSpc>
              <a:buFont typeface="Wingdings" panose="05000000000000000000" pitchFamily="2" charset="2"/>
              <a:buChar char="Ø"/>
            </a:pP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lớp</a:t>
            </a:r>
            <a:r>
              <a:rPr lang="en-US" sz="1600" b="1" dirty="0">
                <a:solidFill>
                  <a:srgbClr val="003CA5"/>
                </a:solidFill>
                <a:latin typeface="+mn-lt"/>
              </a:rPr>
              <a:t> </a:t>
            </a:r>
            <a:r>
              <a:rPr lang="en-US" sz="1600" b="1" dirty="0" err="1">
                <a:solidFill>
                  <a:srgbClr val="003CA5"/>
                </a:solidFill>
                <a:latin typeface="+mn-lt"/>
              </a:rPr>
              <a:t>BatchNorm</a:t>
            </a:r>
            <a:r>
              <a:rPr lang="en-US" sz="1600" b="1" dirty="0">
                <a:solidFill>
                  <a:srgbClr val="003CA5"/>
                </a:solidFill>
                <a:latin typeface="+mn-lt"/>
              </a:rPr>
              <a:t> </a:t>
            </a:r>
            <a:r>
              <a:rPr lang="en-US" sz="1600" b="1" dirty="0" err="1">
                <a:solidFill>
                  <a:srgbClr val="003CA5"/>
                </a:solidFill>
                <a:latin typeface="+mn-lt"/>
              </a:rPr>
              <a:t>sẽ</a:t>
            </a:r>
            <a:r>
              <a:rPr lang="en-US" sz="1600" b="1" dirty="0">
                <a:solidFill>
                  <a:srgbClr val="003CA5"/>
                </a:solidFill>
                <a:latin typeface="+mn-lt"/>
              </a:rPr>
              <a:t> </a:t>
            </a:r>
            <a:r>
              <a:rPr lang="en-US" sz="1600" b="1" dirty="0" err="1">
                <a:solidFill>
                  <a:srgbClr val="003CA5"/>
                </a:solidFill>
                <a:latin typeface="+mn-lt"/>
              </a:rPr>
              <a:t>làm</a:t>
            </a:r>
            <a:r>
              <a:rPr lang="en-US" sz="1600" b="1" dirty="0">
                <a:solidFill>
                  <a:srgbClr val="003CA5"/>
                </a:solidFill>
                <a:latin typeface="+mn-lt"/>
              </a:rPr>
              <a:t> </a:t>
            </a:r>
            <a:r>
              <a:rPr lang="en-US" sz="1600" b="1" dirty="0" err="1">
                <a:solidFill>
                  <a:srgbClr val="003CA5"/>
                </a:solidFill>
                <a:latin typeface="+mn-lt"/>
              </a:rPr>
              <a:t>tăng</a:t>
            </a:r>
            <a:r>
              <a:rPr lang="en-US" sz="1600" b="1" dirty="0">
                <a:solidFill>
                  <a:srgbClr val="003CA5"/>
                </a:solidFill>
                <a:latin typeface="+mn-lt"/>
              </a:rPr>
              <a:t> </a:t>
            </a:r>
            <a:r>
              <a:rPr lang="en-US" sz="1600" b="1" dirty="0" err="1">
                <a:solidFill>
                  <a:srgbClr val="003CA5"/>
                </a:solidFill>
                <a:latin typeface="+mn-lt"/>
              </a:rPr>
              <a:t>tốc</a:t>
            </a:r>
            <a:r>
              <a:rPr lang="en-US" sz="1600" b="1" dirty="0">
                <a:solidFill>
                  <a:srgbClr val="003CA5"/>
                </a:solidFill>
                <a:latin typeface="+mn-lt"/>
              </a:rPr>
              <a:t> </a:t>
            </a:r>
            <a:r>
              <a:rPr lang="en-US" sz="1600" b="1" dirty="0" err="1">
                <a:solidFill>
                  <a:srgbClr val="003CA5"/>
                </a:solidFill>
                <a:latin typeface="+mn-lt"/>
              </a:rPr>
              <a:t>độ</a:t>
            </a:r>
            <a:r>
              <a:rPr lang="en-US" sz="1600" b="1" dirty="0">
                <a:solidFill>
                  <a:srgbClr val="003CA5"/>
                </a:solidFill>
                <a:latin typeface="+mn-lt"/>
              </a:rPr>
              <a:t> </a:t>
            </a:r>
            <a:r>
              <a:rPr lang="en-US" sz="1600" b="1" dirty="0" err="1">
                <a:solidFill>
                  <a:srgbClr val="003CA5"/>
                </a:solidFill>
                <a:latin typeface="+mn-lt"/>
              </a:rPr>
              <a:t>hội</a:t>
            </a:r>
            <a:r>
              <a:rPr lang="en-US" sz="1600" b="1" dirty="0">
                <a:solidFill>
                  <a:srgbClr val="003CA5"/>
                </a:solidFill>
                <a:latin typeface="+mn-lt"/>
              </a:rPr>
              <a:t> </a:t>
            </a:r>
            <a:r>
              <a:rPr lang="en-US" sz="1600" b="1" dirty="0" err="1">
                <a:solidFill>
                  <a:srgbClr val="003CA5"/>
                </a:solidFill>
                <a:latin typeface="+mn-lt"/>
              </a:rPr>
              <a:t>tụ</a:t>
            </a:r>
            <a:r>
              <a:rPr lang="en-US" sz="1600" b="1" dirty="0">
                <a:solidFill>
                  <a:srgbClr val="003CA5"/>
                </a:solidFill>
                <a:latin typeface="+mn-lt"/>
              </a:rPr>
              <a:t> </a:t>
            </a:r>
            <a:r>
              <a:rPr lang="en-US" sz="1600" b="1" dirty="0" err="1">
                <a:solidFill>
                  <a:srgbClr val="003CA5"/>
                </a:solidFill>
                <a:latin typeface="+mn-lt"/>
              </a:rPr>
              <a:t>nhưng</a:t>
            </a:r>
            <a:r>
              <a:rPr lang="en-US" sz="1600" b="1" dirty="0">
                <a:solidFill>
                  <a:srgbClr val="003CA5"/>
                </a:solidFill>
                <a:latin typeface="+mn-lt"/>
              </a:rPr>
              <a:t> </a:t>
            </a:r>
            <a:r>
              <a:rPr lang="en-US" sz="1600" b="1" dirty="0" err="1">
                <a:solidFill>
                  <a:srgbClr val="003CA5"/>
                </a:solidFill>
                <a:latin typeface="+mn-lt"/>
              </a:rPr>
              <a:t>sẽ</a:t>
            </a:r>
            <a:r>
              <a:rPr lang="en-US" sz="1600" b="1" dirty="0">
                <a:solidFill>
                  <a:srgbClr val="003CA5"/>
                </a:solidFill>
                <a:latin typeface="+mn-lt"/>
              </a:rPr>
              <a:t> </a:t>
            </a:r>
            <a:r>
              <a:rPr lang="en-US" sz="1600" b="1" dirty="0" err="1">
                <a:solidFill>
                  <a:srgbClr val="003CA5"/>
                </a:solidFill>
                <a:latin typeface="+mn-lt"/>
              </a:rPr>
              <a:t>gây</a:t>
            </a:r>
            <a:r>
              <a:rPr lang="en-US" sz="1600" b="1" dirty="0">
                <a:solidFill>
                  <a:srgbClr val="003CA5"/>
                </a:solidFill>
                <a:latin typeface="+mn-lt"/>
              </a:rPr>
              <a:t> </a:t>
            </a:r>
            <a:r>
              <a:rPr lang="en-US" sz="1600" b="1" dirty="0" err="1">
                <a:solidFill>
                  <a:srgbClr val="003CA5"/>
                </a:solidFill>
                <a:latin typeface="+mn-lt"/>
              </a:rPr>
              <a:t>biến</a:t>
            </a:r>
            <a:r>
              <a:rPr lang="en-US" sz="1600" b="1" dirty="0">
                <a:solidFill>
                  <a:srgbClr val="003CA5"/>
                </a:solidFill>
                <a:latin typeface="+mn-lt"/>
              </a:rPr>
              <a:t> </a:t>
            </a:r>
            <a:r>
              <a:rPr lang="en-US" sz="1600" b="1" dirty="0" err="1">
                <a:solidFill>
                  <a:srgbClr val="003CA5"/>
                </a:solidFill>
                <a:latin typeface="+mn-lt"/>
              </a:rPr>
              <a:t>động</a:t>
            </a:r>
            <a:r>
              <a:rPr lang="en-US" sz="1600" b="1" dirty="0">
                <a:solidFill>
                  <a:srgbClr val="003CA5"/>
                </a:solidFill>
                <a:latin typeface="+mn-lt"/>
              </a:rPr>
              <a:t> </a:t>
            </a:r>
            <a:r>
              <a:rPr lang="en-US" sz="1600" b="1" dirty="0" err="1">
                <a:solidFill>
                  <a:srgbClr val="003CA5"/>
                </a:solidFill>
                <a:latin typeface="+mn-lt"/>
              </a:rPr>
              <a:t>kết</a:t>
            </a:r>
            <a:r>
              <a:rPr lang="en-US" sz="1600" b="1" dirty="0">
                <a:solidFill>
                  <a:srgbClr val="003CA5"/>
                </a:solidFill>
                <a:latin typeface="+mn-lt"/>
              </a:rPr>
              <a:t> </a:t>
            </a:r>
            <a:r>
              <a:rPr lang="en-US" sz="1600" b="1" dirty="0" err="1">
                <a:solidFill>
                  <a:srgbClr val="003CA5"/>
                </a:solidFill>
                <a:latin typeface="+mn-lt"/>
              </a:rPr>
              <a:t>quả</a:t>
            </a:r>
            <a:r>
              <a:rPr lang="en-US" sz="1600" b="1" dirty="0">
                <a:solidFill>
                  <a:srgbClr val="003CA5"/>
                </a:solidFill>
                <a:latin typeface="+mn-lt"/>
              </a:rPr>
              <a:t> </a:t>
            </a:r>
            <a:r>
              <a:rPr lang="en-US" sz="1600" b="1" dirty="0" err="1">
                <a:solidFill>
                  <a:srgbClr val="003CA5"/>
                </a:solidFill>
                <a:latin typeface="+mn-lt"/>
              </a:rPr>
              <a:t>huấn</a:t>
            </a:r>
            <a:r>
              <a:rPr lang="en-US" sz="1600" b="1" dirty="0">
                <a:solidFill>
                  <a:srgbClr val="003CA5"/>
                </a:solidFill>
                <a:latin typeface="+mn-lt"/>
              </a:rPr>
              <a:t> </a:t>
            </a:r>
            <a:r>
              <a:rPr lang="en-US" sz="1600" b="1" dirty="0" err="1">
                <a:solidFill>
                  <a:srgbClr val="003CA5"/>
                </a:solidFill>
                <a:latin typeface="+mn-lt"/>
              </a:rPr>
              <a:t>luyện</a:t>
            </a:r>
            <a:r>
              <a:rPr lang="en-US" sz="1600" b="1" dirty="0">
                <a:solidFill>
                  <a:srgbClr val="003CA5"/>
                </a:solidFill>
                <a:latin typeface="+mn-lt"/>
              </a:rPr>
              <a:t> </a:t>
            </a:r>
            <a:r>
              <a:rPr lang="en-US" sz="1600" b="1" dirty="0" err="1">
                <a:solidFill>
                  <a:srgbClr val="003CA5"/>
                </a:solidFill>
                <a:latin typeface="+mn-lt"/>
              </a:rPr>
              <a:t>trên</a:t>
            </a:r>
            <a:r>
              <a:rPr lang="en-US" sz="1600" b="1" dirty="0">
                <a:solidFill>
                  <a:srgbClr val="003CA5"/>
                </a:solidFill>
                <a:latin typeface="+mn-lt"/>
              </a:rPr>
              <a:t> </a:t>
            </a:r>
            <a:r>
              <a:rPr lang="en-US" sz="1600" b="1" dirty="0" err="1">
                <a:solidFill>
                  <a:srgbClr val="003CA5"/>
                </a:solidFill>
                <a:latin typeface="+mn-lt"/>
              </a:rPr>
              <a:t>tập</a:t>
            </a:r>
            <a:r>
              <a:rPr lang="en-US" sz="1600" b="1" dirty="0">
                <a:solidFill>
                  <a:srgbClr val="003CA5"/>
                </a:solidFill>
                <a:latin typeface="+mn-lt"/>
              </a:rPr>
              <a:t> validation;</a:t>
            </a:r>
          </a:p>
          <a:p>
            <a:pPr marL="285750" indent="-285750">
              <a:lnSpc>
                <a:spcPct val="150000"/>
              </a:lnSpc>
              <a:buFont typeface="Wingdings" panose="05000000000000000000" pitchFamily="2" charset="2"/>
              <a:buChar char="Ø"/>
            </a:pP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lớp</a:t>
            </a:r>
            <a:r>
              <a:rPr lang="en-US" sz="1600" b="1" dirty="0">
                <a:solidFill>
                  <a:srgbClr val="003CA5"/>
                </a:solidFill>
                <a:latin typeface="+mn-lt"/>
              </a:rPr>
              <a:t> dropout </a:t>
            </a:r>
            <a:r>
              <a:rPr lang="en-US" sz="1600" b="1" dirty="0" err="1">
                <a:solidFill>
                  <a:srgbClr val="003CA5"/>
                </a:solidFill>
                <a:latin typeface="+mn-lt"/>
              </a:rPr>
              <a:t>giảm</a:t>
            </a:r>
            <a:r>
              <a:rPr lang="en-US" sz="1600" b="1" dirty="0">
                <a:solidFill>
                  <a:srgbClr val="003CA5"/>
                </a:solidFill>
                <a:latin typeface="+mn-lt"/>
              </a:rPr>
              <a:t> overfitting;</a:t>
            </a:r>
          </a:p>
          <a:p>
            <a:pPr marL="285750" indent="-285750">
              <a:lnSpc>
                <a:spcPct val="150000"/>
              </a:lnSpc>
              <a:buFont typeface="Wingdings" panose="05000000000000000000" pitchFamily="2" charset="2"/>
              <a:buChar char="Ø"/>
            </a:pP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lớp</a:t>
            </a:r>
            <a:r>
              <a:rPr lang="en-US" sz="1600" b="1" dirty="0">
                <a:solidFill>
                  <a:srgbClr val="003CA5"/>
                </a:solidFill>
                <a:latin typeface="+mn-lt"/>
              </a:rPr>
              <a:t> dropout </a:t>
            </a:r>
            <a:r>
              <a:rPr lang="en-US" sz="1600" b="1" dirty="0" err="1">
                <a:solidFill>
                  <a:srgbClr val="003CA5"/>
                </a:solidFill>
                <a:latin typeface="+mn-lt"/>
              </a:rPr>
              <a:t>nên</a:t>
            </a:r>
            <a:r>
              <a:rPr lang="en-US" sz="1600" b="1" dirty="0">
                <a:solidFill>
                  <a:srgbClr val="003CA5"/>
                </a:solidFill>
                <a:latin typeface="+mn-lt"/>
              </a:rPr>
              <a:t> </a:t>
            </a:r>
            <a:r>
              <a:rPr lang="en-US" sz="1600" b="1" dirty="0" err="1">
                <a:solidFill>
                  <a:srgbClr val="003CA5"/>
                </a:solidFill>
                <a:latin typeface="+mn-lt"/>
              </a:rPr>
              <a:t>đặt</a:t>
            </a:r>
            <a:r>
              <a:rPr lang="en-US" sz="1600" b="1" dirty="0">
                <a:solidFill>
                  <a:srgbClr val="003CA5"/>
                </a:solidFill>
                <a:latin typeface="+mn-lt"/>
              </a:rPr>
              <a:t> </a:t>
            </a:r>
            <a:r>
              <a:rPr lang="en-US" sz="1600" b="1" dirty="0" err="1">
                <a:solidFill>
                  <a:srgbClr val="003CA5"/>
                </a:solidFill>
                <a:latin typeface="+mn-lt"/>
              </a:rPr>
              <a:t>sau</a:t>
            </a:r>
            <a:r>
              <a:rPr lang="en-US" sz="1600" b="1" dirty="0">
                <a:solidFill>
                  <a:srgbClr val="003CA5"/>
                </a:solidFill>
                <a:latin typeface="+mn-lt"/>
              </a:rPr>
              <a:t> </a:t>
            </a: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bước</a:t>
            </a:r>
            <a:r>
              <a:rPr lang="en-US" sz="1600" b="1" dirty="0">
                <a:solidFill>
                  <a:srgbClr val="003CA5"/>
                </a:solidFill>
                <a:latin typeface="+mn-lt"/>
              </a:rPr>
              <a:t> </a:t>
            </a:r>
            <a:r>
              <a:rPr lang="en-US" sz="1600" b="1" dirty="0" err="1">
                <a:solidFill>
                  <a:srgbClr val="003CA5"/>
                </a:solidFill>
                <a:latin typeface="+mn-lt"/>
              </a:rPr>
              <a:t>biến</a:t>
            </a:r>
            <a:r>
              <a:rPr lang="en-US" sz="1600" b="1" dirty="0">
                <a:solidFill>
                  <a:srgbClr val="003CA5"/>
                </a:solidFill>
                <a:latin typeface="+mn-lt"/>
              </a:rPr>
              <a:t> </a:t>
            </a:r>
            <a:r>
              <a:rPr lang="en-US" sz="1600" b="1" dirty="0" err="1">
                <a:solidFill>
                  <a:srgbClr val="003CA5"/>
                </a:solidFill>
                <a:latin typeface="+mn-lt"/>
              </a:rPr>
              <a:t>đổi</a:t>
            </a:r>
            <a:r>
              <a:rPr lang="en-US" sz="1600" b="1" dirty="0">
                <a:solidFill>
                  <a:srgbClr val="003CA5"/>
                </a:solidFill>
                <a:latin typeface="+mn-lt"/>
              </a:rPr>
              <a:t> </a:t>
            </a:r>
            <a:r>
              <a:rPr lang="en-US" sz="1600" b="1" dirty="0" err="1">
                <a:solidFill>
                  <a:srgbClr val="003CA5"/>
                </a:solidFill>
                <a:latin typeface="+mn-lt"/>
              </a:rPr>
              <a:t>quan</a:t>
            </a:r>
            <a:r>
              <a:rPr lang="en-US" sz="1600" b="1" dirty="0">
                <a:solidFill>
                  <a:srgbClr val="003CA5"/>
                </a:solidFill>
                <a:latin typeface="+mn-lt"/>
              </a:rPr>
              <a:t> </a:t>
            </a:r>
            <a:r>
              <a:rPr lang="en-US" sz="1600" b="1" dirty="0" err="1">
                <a:solidFill>
                  <a:srgbClr val="003CA5"/>
                </a:solidFill>
                <a:latin typeface="+mn-lt"/>
              </a:rPr>
              <a:t>trọng</a:t>
            </a:r>
            <a:r>
              <a:rPr lang="en-US" sz="1600" b="1" dirty="0">
                <a:solidFill>
                  <a:srgbClr val="003CA5"/>
                </a:solidFill>
                <a:latin typeface="+mn-lt"/>
              </a:rPr>
              <a:t> (</a:t>
            </a:r>
            <a:r>
              <a:rPr lang="en-US" sz="1600" b="1" dirty="0" err="1">
                <a:solidFill>
                  <a:srgbClr val="003CA5"/>
                </a:solidFill>
                <a:latin typeface="+mn-lt"/>
              </a:rPr>
              <a:t>sau</a:t>
            </a:r>
            <a:r>
              <a:rPr lang="en-US" sz="1600" b="1" dirty="0">
                <a:solidFill>
                  <a:srgbClr val="003CA5"/>
                </a:solidFill>
                <a:latin typeface="+mn-lt"/>
              </a:rPr>
              <a:t> </a:t>
            </a: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khối</a:t>
            </a:r>
            <a:r>
              <a:rPr lang="en-US" sz="1600" b="1" dirty="0">
                <a:solidFill>
                  <a:srgbClr val="003CA5"/>
                </a:solidFill>
                <a:latin typeface="+mn-lt"/>
              </a:rPr>
              <a:t> conv, </a:t>
            </a:r>
            <a:r>
              <a:rPr lang="en-US" sz="1600" b="1" dirty="0" err="1">
                <a:solidFill>
                  <a:srgbClr val="003CA5"/>
                </a:solidFill>
                <a:latin typeface="+mn-lt"/>
              </a:rPr>
              <a:t>hoặc</a:t>
            </a:r>
            <a:r>
              <a:rPr lang="en-US" sz="1600" b="1" dirty="0">
                <a:solidFill>
                  <a:srgbClr val="003CA5"/>
                </a:solidFill>
                <a:latin typeface="+mn-lt"/>
              </a:rPr>
              <a:t> </a:t>
            </a:r>
            <a:r>
              <a:rPr lang="en-US" sz="1600" b="1" dirty="0" err="1">
                <a:solidFill>
                  <a:srgbClr val="003CA5"/>
                </a:solidFill>
                <a:latin typeface="+mn-lt"/>
              </a:rPr>
              <a:t>sau</a:t>
            </a:r>
            <a:r>
              <a:rPr lang="en-US" sz="1600" b="1" dirty="0">
                <a:solidFill>
                  <a:srgbClr val="003CA5"/>
                </a:solidFill>
                <a:latin typeface="+mn-lt"/>
              </a:rPr>
              <a:t> </a:t>
            </a:r>
            <a:r>
              <a:rPr lang="en-US" sz="1600" b="1" dirty="0" err="1">
                <a:solidFill>
                  <a:srgbClr val="003CA5"/>
                </a:solidFill>
                <a:latin typeface="+mn-lt"/>
              </a:rPr>
              <a:t>khi</a:t>
            </a:r>
            <a:r>
              <a:rPr lang="en-US" sz="1600" b="1" dirty="0">
                <a:solidFill>
                  <a:srgbClr val="003CA5"/>
                </a:solidFill>
                <a:latin typeface="+mn-lt"/>
              </a:rPr>
              <a:t> flatten);</a:t>
            </a:r>
          </a:p>
          <a:p>
            <a:pPr marL="285750" indent="-285750">
              <a:lnSpc>
                <a:spcPct val="150000"/>
              </a:lnSpc>
              <a:buFont typeface="Wingdings" panose="05000000000000000000" pitchFamily="2" charset="2"/>
              <a:buChar char="Ø"/>
            </a:pPr>
            <a:r>
              <a:rPr lang="en-US" sz="1600" b="1" dirty="0" err="1">
                <a:solidFill>
                  <a:srgbClr val="003CA5"/>
                </a:solidFill>
                <a:latin typeface="+mn-lt"/>
              </a:rPr>
              <a:t>Sử</a:t>
            </a:r>
            <a:r>
              <a:rPr lang="en-US" sz="1600" b="1" dirty="0">
                <a:solidFill>
                  <a:srgbClr val="003CA5"/>
                </a:solidFill>
                <a:latin typeface="+mn-lt"/>
              </a:rPr>
              <a:t> </a:t>
            </a:r>
            <a:r>
              <a:rPr lang="en-US" sz="1600" b="1" dirty="0" err="1">
                <a:solidFill>
                  <a:srgbClr val="003CA5"/>
                </a:solidFill>
                <a:latin typeface="+mn-lt"/>
              </a:rPr>
              <a:t>dụng</a:t>
            </a:r>
            <a:r>
              <a:rPr lang="en-US" sz="1600" b="1" dirty="0">
                <a:solidFill>
                  <a:srgbClr val="003CA5"/>
                </a:solidFill>
                <a:latin typeface="+mn-lt"/>
              </a:rPr>
              <a:t> </a:t>
            </a: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khối</a:t>
            </a:r>
            <a:r>
              <a:rPr lang="en-US" sz="1600" b="1" dirty="0">
                <a:solidFill>
                  <a:srgbClr val="003CA5"/>
                </a:solidFill>
                <a:latin typeface="+mn-lt"/>
              </a:rPr>
              <a:t> inception module </a:t>
            </a:r>
            <a:r>
              <a:rPr lang="en-US" sz="1600" b="1" dirty="0" err="1">
                <a:solidFill>
                  <a:srgbClr val="003CA5"/>
                </a:solidFill>
                <a:latin typeface="+mn-lt"/>
              </a:rPr>
              <a:t>để</a:t>
            </a:r>
            <a:r>
              <a:rPr lang="en-US" sz="1600" b="1" dirty="0">
                <a:solidFill>
                  <a:srgbClr val="003CA5"/>
                </a:solidFill>
                <a:latin typeface="+mn-lt"/>
              </a:rPr>
              <a:t> </a:t>
            </a:r>
            <a:r>
              <a:rPr lang="en-US" sz="1600" b="1" dirty="0" err="1">
                <a:solidFill>
                  <a:srgbClr val="003CA5"/>
                </a:solidFill>
                <a:latin typeface="+mn-lt"/>
              </a:rPr>
              <a:t>học</a:t>
            </a:r>
            <a:r>
              <a:rPr lang="en-US" sz="1600" b="1" dirty="0">
                <a:solidFill>
                  <a:srgbClr val="003CA5"/>
                </a:solidFill>
                <a:latin typeface="+mn-lt"/>
              </a:rPr>
              <a:t> ở </a:t>
            </a:r>
            <a:r>
              <a:rPr lang="en-US" sz="1600" b="1" dirty="0" err="1">
                <a:solidFill>
                  <a:srgbClr val="003CA5"/>
                </a:solidFill>
                <a:latin typeface="+mn-lt"/>
              </a:rPr>
              <a:t>các</a:t>
            </a:r>
            <a:r>
              <a:rPr lang="en-US" sz="1600" b="1" dirty="0">
                <a:solidFill>
                  <a:srgbClr val="003CA5"/>
                </a:solidFill>
                <a:latin typeface="+mn-lt"/>
              </a:rPr>
              <a:t> </a:t>
            </a:r>
            <a:r>
              <a:rPr lang="en-US" sz="1600" b="1" dirty="0" err="1">
                <a:solidFill>
                  <a:srgbClr val="003CA5"/>
                </a:solidFill>
                <a:latin typeface="+mn-lt"/>
              </a:rPr>
              <a:t>mức</a:t>
            </a:r>
            <a:r>
              <a:rPr lang="en-US" sz="1600" b="1" dirty="0">
                <a:solidFill>
                  <a:srgbClr val="003CA5"/>
                </a:solidFill>
                <a:latin typeface="+mn-lt"/>
              </a:rPr>
              <a:t> </a:t>
            </a:r>
            <a:r>
              <a:rPr lang="en-US" sz="1600" b="1" dirty="0" err="1">
                <a:solidFill>
                  <a:srgbClr val="003CA5"/>
                </a:solidFill>
                <a:latin typeface="+mn-lt"/>
              </a:rPr>
              <a:t>độ</a:t>
            </a:r>
            <a:r>
              <a:rPr lang="en-US" sz="1600" b="1" dirty="0">
                <a:solidFill>
                  <a:srgbClr val="003CA5"/>
                </a:solidFill>
                <a:latin typeface="+mn-lt"/>
              </a:rPr>
              <a:t> kernel </a:t>
            </a:r>
            <a:r>
              <a:rPr lang="en-US" sz="1600" b="1" dirty="0" err="1">
                <a:solidFill>
                  <a:srgbClr val="003CA5"/>
                </a:solidFill>
                <a:latin typeface="+mn-lt"/>
              </a:rPr>
              <a:t>khác</a:t>
            </a:r>
            <a:r>
              <a:rPr lang="en-US" sz="1600" b="1" dirty="0">
                <a:solidFill>
                  <a:srgbClr val="003CA5"/>
                </a:solidFill>
                <a:latin typeface="+mn-lt"/>
              </a:rPr>
              <a:t> </a:t>
            </a:r>
            <a:r>
              <a:rPr lang="en-US" sz="1600" b="1" dirty="0" err="1">
                <a:solidFill>
                  <a:srgbClr val="003CA5"/>
                </a:solidFill>
                <a:latin typeface="+mn-lt"/>
              </a:rPr>
              <a:t>nhau</a:t>
            </a:r>
            <a:r>
              <a:rPr lang="en-US" sz="1600" b="1" dirty="0">
                <a:solidFill>
                  <a:srgbClr val="003CA5"/>
                </a:solidFill>
                <a:latin typeface="+mn-lt"/>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6" name="Google Shape;2489;p45">
            <a:extLst>
              <a:ext uri="{FF2B5EF4-FFF2-40B4-BE49-F238E27FC236}">
                <a16:creationId xmlns:a16="http://schemas.microsoft.com/office/drawing/2014/main" id="{F481CC77-36A2-F149-E258-BDEE020D24DE}"/>
              </a:ext>
            </a:extLst>
          </p:cNvPr>
          <p:cNvSpPr txBox="1">
            <a:spLocks/>
          </p:cNvSpPr>
          <p:nvPr/>
        </p:nvSpPr>
        <p:spPr>
          <a:xfrm>
            <a:off x="1407239" y="18288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Sử dụng mô hình vision transformer</a:t>
            </a:r>
          </a:p>
        </p:txBody>
      </p:sp>
      <p:pic>
        <p:nvPicPr>
          <p:cNvPr id="7" name="Picture 6">
            <a:extLst>
              <a:ext uri="{FF2B5EF4-FFF2-40B4-BE49-F238E27FC236}">
                <a16:creationId xmlns:a16="http://schemas.microsoft.com/office/drawing/2014/main" id="{23F7E2AC-2F70-03B4-6315-DF2D10ED6EC0}"/>
              </a:ext>
            </a:extLst>
          </p:cNvPr>
          <p:cNvPicPr/>
          <p:nvPr/>
        </p:nvPicPr>
        <p:blipFill>
          <a:blip r:embed="rId3"/>
          <a:stretch>
            <a:fillRect/>
          </a:stretch>
        </p:blipFill>
        <p:spPr>
          <a:xfrm>
            <a:off x="1775460" y="909390"/>
            <a:ext cx="6037381" cy="3534862"/>
          </a:xfrm>
          <a:prstGeom prst="rect">
            <a:avLst/>
          </a:prstGeom>
        </p:spPr>
      </p:pic>
      <p:sp>
        <p:nvSpPr>
          <p:cNvPr id="8" name="Rectangle 7">
            <a:extLst>
              <a:ext uri="{FF2B5EF4-FFF2-40B4-BE49-F238E27FC236}">
                <a16:creationId xmlns:a16="http://schemas.microsoft.com/office/drawing/2014/main" id="{C6B476AC-2325-2F63-7AE0-F23E1CF67A1D}"/>
              </a:ext>
            </a:extLst>
          </p:cNvPr>
          <p:cNvSpPr/>
          <p:nvPr/>
        </p:nvSpPr>
        <p:spPr>
          <a:xfrm>
            <a:off x="3315219" y="4499625"/>
            <a:ext cx="2957861" cy="338554"/>
          </a:xfrm>
          <a:prstGeom prst="rect">
            <a:avLst/>
          </a:prstGeom>
        </p:spPr>
        <p:txBody>
          <a:bodyPr wrap="none">
            <a:spAutoFit/>
          </a:bodyPr>
          <a:lstStyle/>
          <a:p>
            <a:r>
              <a:rPr lang="en-US" sz="1600" b="1" dirty="0" err="1">
                <a:solidFill>
                  <a:srgbClr val="003CA5"/>
                </a:solidFill>
              </a:rPr>
              <a:t>Kiến</a:t>
            </a:r>
            <a:r>
              <a:rPr lang="en-US" sz="1600" b="1" dirty="0">
                <a:solidFill>
                  <a:srgbClr val="003CA5"/>
                </a:solidFill>
              </a:rPr>
              <a:t> </a:t>
            </a:r>
            <a:r>
              <a:rPr lang="en-US" sz="1600" b="1" dirty="0" err="1">
                <a:solidFill>
                  <a:srgbClr val="003CA5"/>
                </a:solidFill>
              </a:rPr>
              <a:t>trúc</a:t>
            </a:r>
            <a:r>
              <a:rPr lang="en-US" sz="1600" b="1" dirty="0">
                <a:solidFill>
                  <a:srgbClr val="003CA5"/>
                </a:solidFill>
              </a:rPr>
              <a:t> Vision transformer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4" name="Google Shape;2489;p45">
            <a:extLst>
              <a:ext uri="{FF2B5EF4-FFF2-40B4-BE49-F238E27FC236}">
                <a16:creationId xmlns:a16="http://schemas.microsoft.com/office/drawing/2014/main" id="{EA7F3A0C-9F94-A4D4-E59A-DF767CCD4FE2}"/>
              </a:ext>
            </a:extLst>
          </p:cNvPr>
          <p:cNvSpPr txBox="1">
            <a:spLocks/>
          </p:cNvSpPr>
          <p:nvPr/>
        </p:nvSpPr>
        <p:spPr>
          <a:xfrm>
            <a:off x="1399619"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Những thay đổi và đề xuất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CE812A7-FE90-AA68-580D-E9F848EB87C1}"/>
                  </a:ext>
                </a:extLst>
              </p:cNvPr>
              <p:cNvSpPr/>
              <p:nvPr/>
            </p:nvSpPr>
            <p:spPr>
              <a:xfrm>
                <a:off x="611129" y="1693265"/>
                <a:ext cx="3393686" cy="1281441"/>
              </a:xfrm>
              <a:prstGeom prst="rect">
                <a:avLst/>
              </a:prstGeom>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95000"/>
                                  <a:lumOff val="5000"/>
                                </a:schemeClr>
                              </a:solidFill>
                              <a:latin typeface="Cambria Math" panose="02040503050406030204" pitchFamily="18" charset="0"/>
                            </a:rPr>
                          </m:ctrlPr>
                        </m:sSubPr>
                        <m:e>
                          <m:r>
                            <a:rPr lang="en-US" i="1">
                              <a:solidFill>
                                <a:schemeClr val="tx1">
                                  <a:lumMod val="95000"/>
                                  <a:lumOff val="5000"/>
                                </a:schemeClr>
                              </a:solidFill>
                              <a:latin typeface="Cambria Math" panose="02040503050406030204" pitchFamily="18" charset="0"/>
                            </a:rPr>
                            <m:t>𝑝</m:t>
                          </m:r>
                        </m:e>
                        <m:sub>
                          <m:r>
                            <a:rPr lang="en-US" i="1">
                              <a:solidFill>
                                <a:schemeClr val="tx1">
                                  <a:lumMod val="95000"/>
                                  <a:lumOff val="5000"/>
                                </a:schemeClr>
                              </a:solidFill>
                              <a:latin typeface="Cambria Math" panose="02040503050406030204" pitchFamily="18" charset="0"/>
                            </a:rPr>
                            <m:t>𝑖</m:t>
                          </m:r>
                          <m:r>
                            <a:rPr lang="en-US">
                              <a:solidFill>
                                <a:schemeClr val="tx1">
                                  <a:lumMod val="95000"/>
                                  <a:lumOff val="5000"/>
                                </a:schemeClr>
                              </a:solidFill>
                              <a:latin typeface="Cambria Math" panose="02040503050406030204" pitchFamily="18" charset="0"/>
                            </a:rPr>
                            <m:t>,</m:t>
                          </m:r>
                          <m:r>
                            <a:rPr lang="en-US" i="1">
                              <a:solidFill>
                                <a:schemeClr val="tx1">
                                  <a:lumMod val="95000"/>
                                  <a:lumOff val="5000"/>
                                </a:schemeClr>
                              </a:solidFill>
                              <a:latin typeface="Cambria Math" panose="02040503050406030204" pitchFamily="18" charset="0"/>
                            </a:rPr>
                            <m:t>𝑗</m:t>
                          </m:r>
                        </m:sub>
                      </m:sSub>
                      <m:r>
                        <a:rPr lang="en-US">
                          <a:solidFill>
                            <a:schemeClr val="tx1">
                              <a:lumMod val="95000"/>
                              <a:lumOff val="5000"/>
                            </a:schemeClr>
                          </a:solidFill>
                          <a:latin typeface="Cambria Math" panose="02040503050406030204" pitchFamily="18" charset="0"/>
                        </a:rPr>
                        <m:t>=</m:t>
                      </m:r>
                      <m:d>
                        <m:dPr>
                          <m:begChr m:val="{"/>
                          <m:endChr m:val=""/>
                          <m:ctrlPr>
                            <a:rPr lang="en-US" i="1">
                              <a:solidFill>
                                <a:schemeClr val="tx1">
                                  <a:lumMod val="95000"/>
                                  <a:lumOff val="5000"/>
                                </a:schemeClr>
                              </a:solidFill>
                              <a:latin typeface="Cambria Math" panose="02040503050406030204" pitchFamily="18" charset="0"/>
                            </a:rPr>
                          </m:ctrlPr>
                        </m:dPr>
                        <m:e>
                          <m:m>
                            <m:mPr>
                              <m:mcs>
                                <m:mc>
                                  <m:mcPr>
                                    <m:count m:val="1"/>
                                    <m:mcJc m:val="center"/>
                                  </m:mcPr>
                                </m:mc>
                              </m:mcs>
                              <m:ctrlPr>
                                <a:rPr lang="en-US" i="1">
                                  <a:solidFill>
                                    <a:schemeClr val="tx1">
                                      <a:lumMod val="95000"/>
                                      <a:lumOff val="5000"/>
                                    </a:schemeClr>
                                  </a:solidFill>
                                  <a:latin typeface="Cambria Math" panose="02040503050406030204" pitchFamily="18" charset="0"/>
                                </a:rPr>
                              </m:ctrlPr>
                            </m:mPr>
                            <m:mr>
                              <m:e>
                                <m:func>
                                  <m:funcPr>
                                    <m:ctrlPr>
                                      <a:rPr lang="en-US" i="1">
                                        <a:solidFill>
                                          <a:schemeClr val="tx1">
                                            <a:lumMod val="95000"/>
                                            <a:lumOff val="5000"/>
                                          </a:schemeClr>
                                        </a:solidFill>
                                        <a:latin typeface="Cambria Math" panose="02040503050406030204" pitchFamily="18" charset="0"/>
                                      </a:rPr>
                                    </m:ctrlPr>
                                  </m:funcPr>
                                  <m:fName>
                                    <m:r>
                                      <m:rPr>
                                        <m:sty m:val="p"/>
                                      </m:rPr>
                                      <a:rPr lang="en-US">
                                        <a:solidFill>
                                          <a:schemeClr val="tx1">
                                            <a:lumMod val="95000"/>
                                            <a:lumOff val="5000"/>
                                          </a:schemeClr>
                                        </a:solidFill>
                                        <a:latin typeface="Cambria Math" panose="02040503050406030204" pitchFamily="18" charset="0"/>
                                      </a:rPr>
                                      <m:t>sin</m:t>
                                    </m:r>
                                  </m:fName>
                                  <m:e>
                                    <m:d>
                                      <m:dPr>
                                        <m:ctrlPr>
                                          <a:rPr lang="en-US" i="1">
                                            <a:solidFill>
                                              <a:schemeClr val="tx1">
                                                <a:lumMod val="95000"/>
                                                <a:lumOff val="5000"/>
                                              </a:schemeClr>
                                            </a:solidFill>
                                            <a:latin typeface="Cambria Math" panose="02040503050406030204" pitchFamily="18" charset="0"/>
                                          </a:rPr>
                                        </m:ctrlPr>
                                      </m:dPr>
                                      <m:e>
                                        <m:f>
                                          <m:fPr>
                                            <m:ctrlPr>
                                              <a:rPr lang="en-US" i="1">
                                                <a:solidFill>
                                                  <a:schemeClr val="tx1">
                                                    <a:lumMod val="95000"/>
                                                    <a:lumOff val="5000"/>
                                                  </a:schemeClr>
                                                </a:solidFill>
                                                <a:latin typeface="Cambria Math" panose="02040503050406030204" pitchFamily="18" charset="0"/>
                                              </a:rPr>
                                            </m:ctrlPr>
                                          </m:fPr>
                                          <m:num>
                                            <m:r>
                                              <a:rPr lang="en-US" i="1">
                                                <a:solidFill>
                                                  <a:schemeClr val="tx1">
                                                    <a:lumMod val="95000"/>
                                                    <a:lumOff val="5000"/>
                                                  </a:schemeClr>
                                                </a:solidFill>
                                                <a:latin typeface="Cambria Math" panose="02040503050406030204" pitchFamily="18" charset="0"/>
                                              </a:rPr>
                                              <m:t>𝑖</m:t>
                                            </m:r>
                                          </m:num>
                                          <m:den>
                                            <m:sSup>
                                              <m:sSupPr>
                                                <m:ctrlPr>
                                                  <a:rPr lang="en-US" i="1">
                                                    <a:solidFill>
                                                      <a:schemeClr val="tx1">
                                                        <a:lumMod val="95000"/>
                                                        <a:lumOff val="5000"/>
                                                      </a:schemeClr>
                                                    </a:solidFill>
                                                    <a:latin typeface="Cambria Math" panose="02040503050406030204" pitchFamily="18" charset="0"/>
                                                  </a:rPr>
                                                </m:ctrlPr>
                                              </m:sSupPr>
                                              <m:e>
                                                <m:r>
                                                  <a:rPr lang="en-US">
                                                    <a:solidFill>
                                                      <a:schemeClr val="tx1">
                                                        <a:lumMod val="95000"/>
                                                        <a:lumOff val="5000"/>
                                                      </a:schemeClr>
                                                    </a:solidFill>
                                                    <a:latin typeface="Cambria Math" panose="02040503050406030204" pitchFamily="18" charset="0"/>
                                                  </a:rPr>
                                                  <m:t>10000</m:t>
                                                </m:r>
                                              </m:e>
                                              <m:sup>
                                                <m:f>
                                                  <m:fPr>
                                                    <m:ctrlPr>
                                                      <a:rPr lang="en-US" i="1">
                                                        <a:solidFill>
                                                          <a:schemeClr val="tx1">
                                                            <a:lumMod val="95000"/>
                                                            <a:lumOff val="5000"/>
                                                          </a:schemeClr>
                                                        </a:solidFill>
                                                        <a:latin typeface="Cambria Math" panose="02040503050406030204" pitchFamily="18" charset="0"/>
                                                      </a:rPr>
                                                    </m:ctrlPr>
                                                  </m:fPr>
                                                  <m:num>
                                                    <m:r>
                                                      <a:rPr lang="en-US" i="1">
                                                        <a:solidFill>
                                                          <a:schemeClr val="tx1">
                                                            <a:lumMod val="95000"/>
                                                            <a:lumOff val="5000"/>
                                                          </a:schemeClr>
                                                        </a:solidFill>
                                                        <a:latin typeface="Cambria Math" panose="02040503050406030204" pitchFamily="18" charset="0"/>
                                                      </a:rPr>
                                                      <m:t>𝑗</m:t>
                                                    </m:r>
                                                  </m:num>
                                                  <m:den>
                                                    <m:sSub>
                                                      <m:sSubPr>
                                                        <m:ctrlPr>
                                                          <a:rPr lang="en-US" i="1">
                                                            <a:solidFill>
                                                              <a:schemeClr val="tx1">
                                                                <a:lumMod val="95000"/>
                                                                <a:lumOff val="5000"/>
                                                              </a:schemeClr>
                                                            </a:solidFill>
                                                            <a:latin typeface="Cambria Math" panose="02040503050406030204" pitchFamily="18" charset="0"/>
                                                          </a:rPr>
                                                        </m:ctrlPr>
                                                      </m:sSubPr>
                                                      <m:e>
                                                        <m:r>
                                                          <a:rPr lang="en-US" i="1">
                                                            <a:solidFill>
                                                              <a:schemeClr val="tx1">
                                                                <a:lumMod val="95000"/>
                                                                <a:lumOff val="5000"/>
                                                              </a:schemeClr>
                                                            </a:solidFill>
                                                            <a:latin typeface="Cambria Math" panose="02040503050406030204" pitchFamily="18" charset="0"/>
                                                          </a:rPr>
                                                          <m:t>𝑑</m:t>
                                                        </m:r>
                                                      </m:e>
                                                      <m:sub>
                                                        <m:r>
                                                          <a:rPr lang="en-US" i="1">
                                                            <a:solidFill>
                                                              <a:schemeClr val="tx1">
                                                                <a:lumMod val="95000"/>
                                                                <a:lumOff val="5000"/>
                                                              </a:schemeClr>
                                                            </a:solidFill>
                                                            <a:latin typeface="Cambria Math" panose="02040503050406030204" pitchFamily="18" charset="0"/>
                                                          </a:rPr>
                                                          <m:t>𝑒𝑚𝑏</m:t>
                                                        </m:r>
                                                        <m:r>
                                                          <m:rPr>
                                                            <m:lit/>
                                                          </m:rPr>
                                                          <a:rPr lang="en-US">
                                                            <a:solidFill>
                                                              <a:schemeClr val="tx1">
                                                                <a:lumMod val="95000"/>
                                                                <a:lumOff val="5000"/>
                                                              </a:schemeClr>
                                                            </a:solidFill>
                                                            <a:latin typeface="Cambria Math" panose="02040503050406030204" pitchFamily="18" charset="0"/>
                                                          </a:rPr>
                                                          <m:t>_</m:t>
                                                        </m:r>
                                                        <m:r>
                                                          <a:rPr lang="en-US" i="1">
                                                            <a:solidFill>
                                                              <a:schemeClr val="tx1">
                                                                <a:lumMod val="95000"/>
                                                                <a:lumOff val="5000"/>
                                                              </a:schemeClr>
                                                            </a:solidFill>
                                                            <a:latin typeface="Cambria Math" panose="02040503050406030204" pitchFamily="18" charset="0"/>
                                                          </a:rPr>
                                                          <m:t>𝑑𝑖𝑚</m:t>
                                                        </m:r>
                                                      </m:sub>
                                                    </m:sSub>
                                                  </m:den>
                                                </m:f>
                                              </m:sup>
                                            </m:sSup>
                                            <m:r>
                                              <a:rPr lang="en-US">
                                                <a:solidFill>
                                                  <a:schemeClr val="tx1">
                                                    <a:lumMod val="95000"/>
                                                    <a:lumOff val="5000"/>
                                                  </a:schemeClr>
                                                </a:solidFill>
                                                <a:latin typeface="Cambria Math" panose="02040503050406030204" pitchFamily="18" charset="0"/>
                                              </a:rPr>
                                              <m:t> </m:t>
                                            </m:r>
                                          </m:den>
                                        </m:f>
                                      </m:e>
                                    </m:d>
                                  </m:e>
                                </m:func>
                                <m:r>
                                  <a:rPr lang="en-US">
                                    <a:solidFill>
                                      <a:schemeClr val="tx1">
                                        <a:lumMod val="95000"/>
                                        <a:lumOff val="5000"/>
                                      </a:schemeClr>
                                    </a:solidFill>
                                    <a:latin typeface="Cambria Math" panose="02040503050406030204" pitchFamily="18" charset="0"/>
                                  </a:rPr>
                                  <m:t> </m:t>
                                </m:r>
                                <m:r>
                                  <a:rPr lang="en-US" i="1">
                                    <a:solidFill>
                                      <a:schemeClr val="tx1">
                                        <a:lumMod val="95000"/>
                                        <a:lumOff val="5000"/>
                                      </a:schemeClr>
                                    </a:solidFill>
                                    <a:latin typeface="Cambria Math" panose="02040503050406030204" pitchFamily="18" charset="0"/>
                                  </a:rPr>
                                  <m:t>𝑖𝑓</m:t>
                                </m:r>
                                <m:r>
                                  <a:rPr lang="en-US">
                                    <a:solidFill>
                                      <a:schemeClr val="tx1">
                                        <a:lumMod val="95000"/>
                                        <a:lumOff val="5000"/>
                                      </a:schemeClr>
                                    </a:solidFill>
                                    <a:latin typeface="Cambria Math" panose="02040503050406030204" pitchFamily="18" charset="0"/>
                                  </a:rPr>
                                  <m:t> </m:t>
                                </m:r>
                                <m:r>
                                  <a:rPr lang="en-US" i="1">
                                    <a:solidFill>
                                      <a:schemeClr val="tx1">
                                        <a:lumMod val="95000"/>
                                        <a:lumOff val="5000"/>
                                      </a:schemeClr>
                                    </a:solidFill>
                                    <a:latin typeface="Cambria Math" panose="02040503050406030204" pitchFamily="18" charset="0"/>
                                  </a:rPr>
                                  <m:t>𝑗</m:t>
                                </m:r>
                                <m:r>
                                  <a:rPr lang="en-US">
                                    <a:solidFill>
                                      <a:schemeClr val="tx1">
                                        <a:lumMod val="95000"/>
                                        <a:lumOff val="5000"/>
                                      </a:schemeClr>
                                    </a:solidFill>
                                    <a:latin typeface="Cambria Math" panose="02040503050406030204" pitchFamily="18" charset="0"/>
                                  </a:rPr>
                                  <m:t> </m:t>
                                </m:r>
                                <m:r>
                                  <a:rPr lang="en-US" i="1">
                                    <a:solidFill>
                                      <a:schemeClr val="tx1">
                                        <a:lumMod val="95000"/>
                                        <a:lumOff val="5000"/>
                                      </a:schemeClr>
                                    </a:solidFill>
                                    <a:latin typeface="Cambria Math" panose="02040503050406030204" pitchFamily="18" charset="0"/>
                                  </a:rPr>
                                  <m:t>𝑖𝑠</m:t>
                                </m:r>
                                <m:r>
                                  <a:rPr lang="en-US">
                                    <a:solidFill>
                                      <a:schemeClr val="tx1">
                                        <a:lumMod val="95000"/>
                                        <a:lumOff val="5000"/>
                                      </a:schemeClr>
                                    </a:solidFill>
                                    <a:latin typeface="Cambria Math" panose="02040503050406030204" pitchFamily="18" charset="0"/>
                                  </a:rPr>
                                  <m:t> </m:t>
                                </m:r>
                                <m:r>
                                  <a:rPr lang="en-US" i="1">
                                    <a:solidFill>
                                      <a:schemeClr val="tx1">
                                        <a:lumMod val="95000"/>
                                        <a:lumOff val="5000"/>
                                      </a:schemeClr>
                                    </a:solidFill>
                                    <a:latin typeface="Cambria Math" panose="02040503050406030204" pitchFamily="18" charset="0"/>
                                  </a:rPr>
                                  <m:t>𝑒𝑣𝑒𝑛</m:t>
                                </m:r>
                              </m:e>
                            </m:mr>
                            <m:mr>
                              <m:e>
                                <m:func>
                                  <m:funcPr>
                                    <m:ctrlPr>
                                      <a:rPr lang="en-US" i="1">
                                        <a:solidFill>
                                          <a:schemeClr val="tx1">
                                            <a:lumMod val="95000"/>
                                            <a:lumOff val="5000"/>
                                          </a:schemeClr>
                                        </a:solidFill>
                                        <a:latin typeface="Cambria Math" panose="02040503050406030204" pitchFamily="18" charset="0"/>
                                      </a:rPr>
                                    </m:ctrlPr>
                                  </m:funcPr>
                                  <m:fName>
                                    <m:r>
                                      <m:rPr>
                                        <m:sty m:val="p"/>
                                      </m:rPr>
                                      <a:rPr lang="en-US">
                                        <a:solidFill>
                                          <a:schemeClr val="tx1">
                                            <a:lumMod val="95000"/>
                                            <a:lumOff val="5000"/>
                                          </a:schemeClr>
                                        </a:solidFill>
                                        <a:latin typeface="Cambria Math" panose="02040503050406030204" pitchFamily="18" charset="0"/>
                                      </a:rPr>
                                      <m:t>cos</m:t>
                                    </m:r>
                                  </m:fName>
                                  <m:e>
                                    <m:d>
                                      <m:dPr>
                                        <m:ctrlPr>
                                          <a:rPr lang="en-US" i="1">
                                            <a:solidFill>
                                              <a:schemeClr val="tx1">
                                                <a:lumMod val="95000"/>
                                                <a:lumOff val="5000"/>
                                              </a:schemeClr>
                                            </a:solidFill>
                                            <a:latin typeface="Cambria Math" panose="02040503050406030204" pitchFamily="18" charset="0"/>
                                          </a:rPr>
                                        </m:ctrlPr>
                                      </m:dPr>
                                      <m:e>
                                        <m:f>
                                          <m:fPr>
                                            <m:ctrlPr>
                                              <a:rPr lang="en-US" i="1">
                                                <a:solidFill>
                                                  <a:schemeClr val="tx1">
                                                    <a:lumMod val="95000"/>
                                                    <a:lumOff val="5000"/>
                                                  </a:schemeClr>
                                                </a:solidFill>
                                                <a:latin typeface="Cambria Math" panose="02040503050406030204" pitchFamily="18" charset="0"/>
                                              </a:rPr>
                                            </m:ctrlPr>
                                          </m:fPr>
                                          <m:num>
                                            <m:r>
                                              <a:rPr lang="en-US" i="1">
                                                <a:solidFill>
                                                  <a:schemeClr val="tx1">
                                                    <a:lumMod val="95000"/>
                                                    <a:lumOff val="5000"/>
                                                  </a:schemeClr>
                                                </a:solidFill>
                                                <a:latin typeface="Cambria Math" panose="02040503050406030204" pitchFamily="18" charset="0"/>
                                              </a:rPr>
                                              <m:t>𝑖</m:t>
                                            </m:r>
                                          </m:num>
                                          <m:den>
                                            <m:sSup>
                                              <m:sSupPr>
                                                <m:ctrlPr>
                                                  <a:rPr lang="en-US" i="1">
                                                    <a:solidFill>
                                                      <a:schemeClr val="tx1">
                                                        <a:lumMod val="95000"/>
                                                        <a:lumOff val="5000"/>
                                                      </a:schemeClr>
                                                    </a:solidFill>
                                                    <a:latin typeface="Cambria Math" panose="02040503050406030204" pitchFamily="18" charset="0"/>
                                                  </a:rPr>
                                                </m:ctrlPr>
                                              </m:sSupPr>
                                              <m:e>
                                                <m:r>
                                                  <a:rPr lang="en-US">
                                                    <a:solidFill>
                                                      <a:schemeClr val="tx1">
                                                        <a:lumMod val="95000"/>
                                                        <a:lumOff val="5000"/>
                                                      </a:schemeClr>
                                                    </a:solidFill>
                                                    <a:latin typeface="Cambria Math" panose="02040503050406030204" pitchFamily="18" charset="0"/>
                                                  </a:rPr>
                                                  <m:t>10000</m:t>
                                                </m:r>
                                              </m:e>
                                              <m:sup>
                                                <m:f>
                                                  <m:fPr>
                                                    <m:ctrlPr>
                                                      <a:rPr lang="en-US" i="1">
                                                        <a:solidFill>
                                                          <a:schemeClr val="tx1">
                                                            <a:lumMod val="95000"/>
                                                            <a:lumOff val="5000"/>
                                                          </a:schemeClr>
                                                        </a:solidFill>
                                                        <a:latin typeface="Cambria Math" panose="02040503050406030204" pitchFamily="18" charset="0"/>
                                                      </a:rPr>
                                                    </m:ctrlPr>
                                                  </m:fPr>
                                                  <m:num>
                                                    <m:r>
                                                      <a:rPr lang="en-US" i="1">
                                                        <a:solidFill>
                                                          <a:schemeClr val="tx1">
                                                            <a:lumMod val="95000"/>
                                                            <a:lumOff val="5000"/>
                                                          </a:schemeClr>
                                                        </a:solidFill>
                                                        <a:latin typeface="Cambria Math" panose="02040503050406030204" pitchFamily="18" charset="0"/>
                                                      </a:rPr>
                                                      <m:t>𝑗</m:t>
                                                    </m:r>
                                                    <m:r>
                                                      <a:rPr lang="en-US">
                                                        <a:solidFill>
                                                          <a:schemeClr val="tx1">
                                                            <a:lumMod val="95000"/>
                                                            <a:lumOff val="5000"/>
                                                          </a:schemeClr>
                                                        </a:solidFill>
                                                        <a:latin typeface="Cambria Math" panose="02040503050406030204" pitchFamily="18" charset="0"/>
                                                      </a:rPr>
                                                      <m:t>−1 </m:t>
                                                    </m:r>
                                                  </m:num>
                                                  <m:den>
                                                    <m:sSub>
                                                      <m:sSubPr>
                                                        <m:ctrlPr>
                                                          <a:rPr lang="en-US" i="1">
                                                            <a:solidFill>
                                                              <a:schemeClr val="tx1">
                                                                <a:lumMod val="95000"/>
                                                                <a:lumOff val="5000"/>
                                                              </a:schemeClr>
                                                            </a:solidFill>
                                                            <a:latin typeface="Cambria Math" panose="02040503050406030204" pitchFamily="18" charset="0"/>
                                                          </a:rPr>
                                                        </m:ctrlPr>
                                                      </m:sSubPr>
                                                      <m:e>
                                                        <m:r>
                                                          <a:rPr lang="en-US" i="1">
                                                            <a:solidFill>
                                                              <a:schemeClr val="tx1">
                                                                <a:lumMod val="95000"/>
                                                                <a:lumOff val="5000"/>
                                                              </a:schemeClr>
                                                            </a:solidFill>
                                                            <a:latin typeface="Cambria Math" panose="02040503050406030204" pitchFamily="18" charset="0"/>
                                                          </a:rPr>
                                                          <m:t>𝑑</m:t>
                                                        </m:r>
                                                      </m:e>
                                                      <m:sub>
                                                        <m:r>
                                                          <a:rPr lang="en-US" i="1">
                                                            <a:solidFill>
                                                              <a:schemeClr val="tx1">
                                                                <a:lumMod val="95000"/>
                                                                <a:lumOff val="5000"/>
                                                              </a:schemeClr>
                                                            </a:solidFill>
                                                            <a:latin typeface="Cambria Math" panose="02040503050406030204" pitchFamily="18" charset="0"/>
                                                          </a:rPr>
                                                          <m:t>𝑒𝑚𝑏</m:t>
                                                        </m:r>
                                                        <m:r>
                                                          <m:rPr>
                                                            <m:lit/>
                                                          </m:rPr>
                                                          <a:rPr lang="en-US">
                                                            <a:solidFill>
                                                              <a:schemeClr val="tx1">
                                                                <a:lumMod val="95000"/>
                                                                <a:lumOff val="5000"/>
                                                              </a:schemeClr>
                                                            </a:solidFill>
                                                            <a:latin typeface="Cambria Math" panose="02040503050406030204" pitchFamily="18" charset="0"/>
                                                          </a:rPr>
                                                          <m:t>_</m:t>
                                                        </m:r>
                                                        <m:r>
                                                          <a:rPr lang="en-US" i="1">
                                                            <a:solidFill>
                                                              <a:schemeClr val="tx1">
                                                                <a:lumMod val="95000"/>
                                                                <a:lumOff val="5000"/>
                                                              </a:schemeClr>
                                                            </a:solidFill>
                                                            <a:latin typeface="Cambria Math" panose="02040503050406030204" pitchFamily="18" charset="0"/>
                                                          </a:rPr>
                                                          <m:t>𝑑𝑖𝑚</m:t>
                                                        </m:r>
                                                      </m:sub>
                                                    </m:sSub>
                                                  </m:den>
                                                </m:f>
                                              </m:sup>
                                            </m:sSup>
                                          </m:den>
                                        </m:f>
                                      </m:e>
                                    </m:d>
                                  </m:e>
                                </m:func>
                                <m:r>
                                  <a:rPr lang="en-US">
                                    <a:solidFill>
                                      <a:schemeClr val="tx1">
                                        <a:lumMod val="95000"/>
                                        <a:lumOff val="5000"/>
                                      </a:schemeClr>
                                    </a:solidFill>
                                    <a:latin typeface="Cambria Math" panose="02040503050406030204" pitchFamily="18" charset="0"/>
                                  </a:rPr>
                                  <m:t> </m:t>
                                </m:r>
                                <m:r>
                                  <a:rPr lang="en-US" i="1">
                                    <a:solidFill>
                                      <a:schemeClr val="tx1">
                                        <a:lumMod val="95000"/>
                                        <a:lumOff val="5000"/>
                                      </a:schemeClr>
                                    </a:solidFill>
                                    <a:latin typeface="Cambria Math" panose="02040503050406030204" pitchFamily="18" charset="0"/>
                                  </a:rPr>
                                  <m:t>𝑖𝑓</m:t>
                                </m:r>
                                <m:r>
                                  <a:rPr lang="en-US">
                                    <a:solidFill>
                                      <a:schemeClr val="tx1">
                                        <a:lumMod val="95000"/>
                                        <a:lumOff val="5000"/>
                                      </a:schemeClr>
                                    </a:solidFill>
                                    <a:latin typeface="Cambria Math" panose="02040503050406030204" pitchFamily="18" charset="0"/>
                                  </a:rPr>
                                  <m:t> </m:t>
                                </m:r>
                                <m:r>
                                  <a:rPr lang="en-US" i="1">
                                    <a:solidFill>
                                      <a:schemeClr val="tx1">
                                        <a:lumMod val="95000"/>
                                        <a:lumOff val="5000"/>
                                      </a:schemeClr>
                                    </a:solidFill>
                                    <a:latin typeface="Cambria Math" panose="02040503050406030204" pitchFamily="18" charset="0"/>
                                  </a:rPr>
                                  <m:t>𝑗</m:t>
                                </m:r>
                                <m:r>
                                  <a:rPr lang="en-US">
                                    <a:solidFill>
                                      <a:schemeClr val="tx1">
                                        <a:lumMod val="95000"/>
                                        <a:lumOff val="5000"/>
                                      </a:schemeClr>
                                    </a:solidFill>
                                    <a:latin typeface="Cambria Math" panose="02040503050406030204" pitchFamily="18" charset="0"/>
                                  </a:rPr>
                                  <m:t> </m:t>
                                </m:r>
                                <m:r>
                                  <a:rPr lang="en-US" i="1">
                                    <a:solidFill>
                                      <a:schemeClr val="tx1">
                                        <a:lumMod val="95000"/>
                                        <a:lumOff val="5000"/>
                                      </a:schemeClr>
                                    </a:solidFill>
                                    <a:latin typeface="Cambria Math" panose="02040503050406030204" pitchFamily="18" charset="0"/>
                                  </a:rPr>
                                  <m:t>𝑖𝑠</m:t>
                                </m:r>
                                <m:r>
                                  <a:rPr lang="en-US">
                                    <a:solidFill>
                                      <a:schemeClr val="tx1">
                                        <a:lumMod val="95000"/>
                                        <a:lumOff val="5000"/>
                                      </a:schemeClr>
                                    </a:solidFill>
                                    <a:latin typeface="Cambria Math" panose="02040503050406030204" pitchFamily="18" charset="0"/>
                                  </a:rPr>
                                  <m:t> </m:t>
                                </m:r>
                                <m:r>
                                  <a:rPr lang="en-US" i="1">
                                    <a:solidFill>
                                      <a:schemeClr val="tx1">
                                        <a:lumMod val="95000"/>
                                        <a:lumOff val="5000"/>
                                      </a:schemeClr>
                                    </a:solidFill>
                                    <a:latin typeface="Cambria Math" panose="02040503050406030204" pitchFamily="18" charset="0"/>
                                  </a:rPr>
                                  <m:t>𝑜𝑑𝑑</m:t>
                                </m:r>
                              </m:e>
                            </m:mr>
                          </m:m>
                        </m:e>
                      </m:d>
                    </m:oMath>
                  </m:oMathPara>
                </a14:m>
                <a:endParaRPr lang="en-US" dirty="0">
                  <a:solidFill>
                    <a:schemeClr val="tx1">
                      <a:lumMod val="95000"/>
                      <a:lumOff val="5000"/>
                    </a:schemeClr>
                  </a:solidFill>
                </a:endParaRPr>
              </a:p>
            </p:txBody>
          </p:sp>
        </mc:Choice>
        <mc:Fallback xmlns="">
          <p:sp>
            <p:nvSpPr>
              <p:cNvPr id="2" name="Rectangle 1">
                <a:extLst>
                  <a:ext uri="{FF2B5EF4-FFF2-40B4-BE49-F238E27FC236}">
                    <a16:creationId xmlns:a16="http://schemas.microsoft.com/office/drawing/2014/main" id="{3CE812A7-FE90-AA68-580D-E9F848EB87C1}"/>
                  </a:ext>
                </a:extLst>
              </p:cNvPr>
              <p:cNvSpPr>
                <a:spLocks noRot="1" noChangeAspect="1" noMove="1" noResize="1" noEditPoints="1" noAdjustHandles="1" noChangeArrowheads="1" noChangeShapeType="1" noTextEdit="1"/>
              </p:cNvSpPr>
              <p:nvPr/>
            </p:nvSpPr>
            <p:spPr>
              <a:xfrm>
                <a:off x="611129" y="1693265"/>
                <a:ext cx="3393686" cy="1281441"/>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5B7CFA3F-F91E-051F-D659-78FBFB48BB3B}"/>
              </a:ext>
            </a:extLst>
          </p:cNvPr>
          <p:cNvSpPr txBox="1"/>
          <p:nvPr/>
        </p:nvSpPr>
        <p:spPr>
          <a:xfrm>
            <a:off x="611129" y="522520"/>
            <a:ext cx="7481311" cy="1154675"/>
          </a:xfrm>
          <a:prstGeom prst="rect">
            <a:avLst/>
          </a:prstGeom>
          <a:noFill/>
        </p:spPr>
        <p:txBody>
          <a:bodyPr wrap="square" rtlCol="0">
            <a:spAutoFit/>
          </a:bodyPr>
          <a:lstStyle/>
          <a:p>
            <a:pPr marL="228600" indent="-228600">
              <a:lnSpc>
                <a:spcPct val="150000"/>
              </a:lnSpc>
              <a:buFont typeface="Wingdings" panose="05000000000000000000" pitchFamily="2" charset="2"/>
              <a:buChar char="Ø"/>
            </a:pPr>
            <a:r>
              <a:rPr lang="en-US" sz="1600" b="1" dirty="0">
                <a:solidFill>
                  <a:srgbClr val="003CA5"/>
                </a:solidFill>
              </a:rPr>
              <a:t>Position embedding:</a:t>
            </a:r>
          </a:p>
          <a:p>
            <a:pPr>
              <a:lnSpc>
                <a:spcPct val="150000"/>
              </a:lnSpc>
            </a:pPr>
            <a:r>
              <a:rPr lang="en-US" sz="1600" dirty="0">
                <a:solidFill>
                  <a:srgbClr val="003CA5"/>
                </a:solidFill>
              </a:rPr>
              <a:t>Trong </a:t>
            </a:r>
            <a:r>
              <a:rPr lang="en-US" sz="1600" dirty="0" err="1">
                <a:solidFill>
                  <a:srgbClr val="003CA5"/>
                </a:solidFill>
              </a:rPr>
              <a:t>bài</a:t>
            </a:r>
            <a:r>
              <a:rPr lang="en-US" sz="1600" dirty="0">
                <a:solidFill>
                  <a:srgbClr val="003CA5"/>
                </a:solidFill>
              </a:rPr>
              <a:t> </a:t>
            </a:r>
            <a:r>
              <a:rPr lang="en-US" sz="1600" dirty="0" err="1">
                <a:solidFill>
                  <a:srgbClr val="003CA5"/>
                </a:solidFill>
              </a:rPr>
              <a:t>báo</a:t>
            </a:r>
            <a:r>
              <a:rPr lang="en-US" sz="1600" dirty="0">
                <a:solidFill>
                  <a:srgbClr val="003CA5"/>
                </a:solidFill>
              </a:rPr>
              <a:t> chia </a:t>
            </a:r>
            <a:r>
              <a:rPr lang="en-US" sz="1600" dirty="0" err="1">
                <a:solidFill>
                  <a:srgbClr val="003CA5"/>
                </a:solidFill>
              </a:rPr>
              <a:t>sẻ</a:t>
            </a:r>
            <a:r>
              <a:rPr lang="en-US" sz="1600" dirty="0">
                <a:solidFill>
                  <a:srgbClr val="003CA5"/>
                </a:solidFill>
              </a:rPr>
              <a:t> </a:t>
            </a:r>
            <a:r>
              <a:rPr lang="en-US" sz="1600" dirty="0" err="1">
                <a:solidFill>
                  <a:srgbClr val="003CA5"/>
                </a:solidFill>
              </a:rPr>
              <a:t>kiến</a:t>
            </a:r>
            <a:r>
              <a:rPr lang="en-US" sz="1600" dirty="0">
                <a:solidFill>
                  <a:srgbClr val="003CA5"/>
                </a:solidFill>
              </a:rPr>
              <a:t> </a:t>
            </a:r>
            <a:r>
              <a:rPr lang="en-US" sz="1600" dirty="0" err="1">
                <a:solidFill>
                  <a:srgbClr val="003CA5"/>
                </a:solidFill>
              </a:rPr>
              <a:t>trúc</a:t>
            </a:r>
            <a:r>
              <a:rPr lang="en-US" sz="1600" dirty="0">
                <a:solidFill>
                  <a:srgbClr val="003CA5"/>
                </a:solidFill>
              </a:rPr>
              <a:t> </a:t>
            </a:r>
            <a:r>
              <a:rPr lang="en-US" sz="1600" dirty="0" err="1">
                <a:solidFill>
                  <a:srgbClr val="003CA5"/>
                </a:solidFill>
              </a:rPr>
              <a:t>nhúng</a:t>
            </a:r>
            <a:r>
              <a:rPr lang="en-US" sz="1600" dirty="0">
                <a:solidFill>
                  <a:srgbClr val="003CA5"/>
                </a:solidFill>
              </a:rPr>
              <a:t> embedding 1D, </a:t>
            </a:r>
            <a:r>
              <a:rPr lang="en-US" sz="1600" dirty="0" err="1">
                <a:solidFill>
                  <a:srgbClr val="003CA5"/>
                </a:solidFill>
              </a:rPr>
              <a:t>chúng</a:t>
            </a:r>
            <a:r>
              <a:rPr lang="en-US" sz="1600" dirty="0">
                <a:solidFill>
                  <a:srgbClr val="003CA5"/>
                </a:solidFill>
              </a:rPr>
              <a:t> </a:t>
            </a:r>
            <a:r>
              <a:rPr lang="en-US" sz="1600" dirty="0" err="1">
                <a:solidFill>
                  <a:srgbClr val="003CA5"/>
                </a:solidFill>
              </a:rPr>
              <a:t>em</a:t>
            </a:r>
            <a:r>
              <a:rPr lang="en-US" sz="1600" dirty="0">
                <a:solidFill>
                  <a:srgbClr val="003CA5"/>
                </a:solidFill>
              </a:rPr>
              <a:t> </a:t>
            </a:r>
            <a:r>
              <a:rPr lang="en-US" sz="1600" dirty="0" err="1">
                <a:solidFill>
                  <a:srgbClr val="003CA5"/>
                </a:solidFill>
              </a:rPr>
              <a:t>đề</a:t>
            </a:r>
            <a:r>
              <a:rPr lang="en-US" sz="1600" dirty="0">
                <a:solidFill>
                  <a:srgbClr val="003CA5"/>
                </a:solidFill>
              </a:rPr>
              <a:t> </a:t>
            </a:r>
            <a:r>
              <a:rPr lang="en-US" sz="1600" dirty="0" err="1">
                <a:solidFill>
                  <a:srgbClr val="003CA5"/>
                </a:solidFill>
              </a:rPr>
              <a:t>xuất</a:t>
            </a:r>
            <a:r>
              <a:rPr lang="en-US" sz="1600" dirty="0">
                <a:solidFill>
                  <a:srgbClr val="003CA5"/>
                </a:solidFill>
              </a:rPr>
              <a:t> </a:t>
            </a:r>
            <a:r>
              <a:rPr lang="en-US" sz="1600" dirty="0" err="1">
                <a:solidFill>
                  <a:srgbClr val="003CA5"/>
                </a:solidFill>
              </a:rPr>
              <a:t>nhúng</a:t>
            </a:r>
            <a:r>
              <a:rPr lang="en-US" sz="1600" dirty="0">
                <a:solidFill>
                  <a:srgbClr val="003CA5"/>
                </a:solidFill>
              </a:rPr>
              <a:t> embedding 2D </a:t>
            </a:r>
            <a:r>
              <a:rPr lang="en-US" sz="1600" dirty="0" err="1">
                <a:solidFill>
                  <a:srgbClr val="003CA5"/>
                </a:solidFill>
              </a:rPr>
              <a:t>như</a:t>
            </a:r>
            <a:r>
              <a:rPr lang="en-US" sz="1600" dirty="0">
                <a:solidFill>
                  <a:srgbClr val="003CA5"/>
                </a:solidFill>
              </a:rPr>
              <a:t> </a:t>
            </a:r>
            <a:r>
              <a:rPr lang="en-US" sz="1600" dirty="0" err="1">
                <a:solidFill>
                  <a:srgbClr val="003CA5"/>
                </a:solidFill>
              </a:rPr>
              <a:t>sau</a:t>
            </a:r>
            <a:r>
              <a:rPr lang="en-US" sz="1600" dirty="0">
                <a:solidFill>
                  <a:srgbClr val="003CA5"/>
                </a:solidFill>
              </a:rPr>
              <a:t>:   </a:t>
            </a:r>
          </a:p>
        </p:txBody>
      </p:sp>
      <p:pic>
        <p:nvPicPr>
          <p:cNvPr id="6" name="Picture 5">
            <a:extLst>
              <a:ext uri="{FF2B5EF4-FFF2-40B4-BE49-F238E27FC236}">
                <a16:creationId xmlns:a16="http://schemas.microsoft.com/office/drawing/2014/main" id="{D5E7D792-63F2-6AE7-0365-D4CC228F646F}"/>
              </a:ext>
            </a:extLst>
          </p:cNvPr>
          <p:cNvPicPr/>
          <p:nvPr/>
        </p:nvPicPr>
        <p:blipFill>
          <a:blip r:embed="rId4"/>
          <a:stretch>
            <a:fillRect/>
          </a:stretch>
        </p:blipFill>
        <p:spPr>
          <a:xfrm>
            <a:off x="4102468" y="1585224"/>
            <a:ext cx="4131844" cy="1564755"/>
          </a:xfrm>
          <a:prstGeom prst="rect">
            <a:avLst/>
          </a:prstGeom>
        </p:spPr>
      </p:pic>
      <p:sp>
        <p:nvSpPr>
          <p:cNvPr id="7" name="TextBox 6">
            <a:extLst>
              <a:ext uri="{FF2B5EF4-FFF2-40B4-BE49-F238E27FC236}">
                <a16:creationId xmlns:a16="http://schemas.microsoft.com/office/drawing/2014/main" id="{89CA4689-5E91-16A1-3668-37A5535AB948}"/>
              </a:ext>
            </a:extLst>
          </p:cNvPr>
          <p:cNvSpPr txBox="1"/>
          <p:nvPr/>
        </p:nvSpPr>
        <p:spPr>
          <a:xfrm>
            <a:off x="611129" y="3134504"/>
            <a:ext cx="5524500" cy="338554"/>
          </a:xfrm>
          <a:prstGeom prst="rect">
            <a:avLst/>
          </a:prstGeom>
          <a:noFill/>
        </p:spPr>
        <p:txBody>
          <a:bodyPr wrap="square" rtlCol="0">
            <a:spAutoFit/>
          </a:bodyPr>
          <a:lstStyle/>
          <a:p>
            <a:pPr marL="228600" indent="-228600">
              <a:buFont typeface="Wingdings" panose="05000000000000000000" pitchFamily="2" charset="2"/>
              <a:buChar char="Ø"/>
            </a:pPr>
            <a:r>
              <a:rPr lang="en-US" sz="1600" b="1" dirty="0" err="1">
                <a:solidFill>
                  <a:srgbClr val="003CA5"/>
                </a:solidFill>
              </a:rPr>
              <a:t>Sử</a:t>
            </a:r>
            <a:r>
              <a:rPr lang="en-US" sz="1600" b="1" dirty="0">
                <a:solidFill>
                  <a:srgbClr val="003CA5"/>
                </a:solidFill>
              </a:rPr>
              <a:t> </a:t>
            </a:r>
            <a:r>
              <a:rPr lang="en-US" sz="1600" b="1" dirty="0" err="1">
                <a:solidFill>
                  <a:srgbClr val="003CA5"/>
                </a:solidFill>
              </a:rPr>
              <a:t>dụng</a:t>
            </a:r>
            <a:r>
              <a:rPr lang="en-US" sz="1600" b="1" dirty="0">
                <a:solidFill>
                  <a:srgbClr val="003CA5"/>
                </a:solidFill>
              </a:rPr>
              <a:t> CNN ở </a:t>
            </a:r>
            <a:r>
              <a:rPr lang="en-US" sz="1600" b="1" dirty="0" err="1">
                <a:solidFill>
                  <a:srgbClr val="003CA5"/>
                </a:solidFill>
              </a:rPr>
              <a:t>bước</a:t>
            </a:r>
            <a:r>
              <a:rPr lang="en-US" sz="1600" b="1" dirty="0">
                <a:solidFill>
                  <a:srgbClr val="003CA5"/>
                </a:solidFill>
              </a:rPr>
              <a:t> </a:t>
            </a:r>
            <a:r>
              <a:rPr lang="en-US" sz="1600" b="1" dirty="0" err="1">
                <a:solidFill>
                  <a:srgbClr val="003CA5"/>
                </a:solidFill>
              </a:rPr>
              <a:t>đầu</a:t>
            </a:r>
            <a:r>
              <a:rPr lang="en-US" sz="1600" b="1" dirty="0">
                <a:solidFill>
                  <a:srgbClr val="003CA5"/>
                </a:solidFill>
              </a:rPr>
              <a:t> </a:t>
            </a:r>
            <a:r>
              <a:rPr lang="en-US" sz="1600" b="1" dirty="0" err="1">
                <a:solidFill>
                  <a:srgbClr val="003CA5"/>
                </a:solidFill>
              </a:rPr>
              <a:t>tiên</a:t>
            </a:r>
            <a:r>
              <a:rPr lang="en-US" sz="1600" b="1" dirty="0">
                <a:solidFill>
                  <a:srgbClr val="003CA5"/>
                </a:solidFill>
              </a:rPr>
              <a:t> </a:t>
            </a:r>
            <a:r>
              <a:rPr lang="en-US" sz="1600" b="1" dirty="0" err="1">
                <a:solidFill>
                  <a:srgbClr val="003CA5"/>
                </a:solidFill>
              </a:rPr>
              <a:t>thay</a:t>
            </a:r>
            <a:r>
              <a:rPr lang="en-US" sz="1600" b="1" dirty="0">
                <a:solidFill>
                  <a:srgbClr val="003CA5"/>
                </a:solidFill>
              </a:rPr>
              <a:t> </a:t>
            </a:r>
            <a:r>
              <a:rPr lang="en-US" sz="1600" b="1" dirty="0" err="1">
                <a:solidFill>
                  <a:srgbClr val="003CA5"/>
                </a:solidFill>
              </a:rPr>
              <a:t>cho</a:t>
            </a:r>
            <a:r>
              <a:rPr lang="en-US" sz="1600" b="1" dirty="0">
                <a:solidFill>
                  <a:srgbClr val="003CA5"/>
                </a:solidFill>
              </a:rPr>
              <a:t> </a:t>
            </a:r>
            <a:r>
              <a:rPr lang="en-US" sz="1600" b="1" dirty="0" err="1">
                <a:solidFill>
                  <a:srgbClr val="003CA5"/>
                </a:solidFill>
              </a:rPr>
              <a:t>Patchifying</a:t>
            </a:r>
            <a:r>
              <a:rPr lang="en-US" sz="1600" b="1" dirty="0">
                <a:solidFill>
                  <a:srgbClr val="003CA5"/>
                </a:solidFill>
              </a:rPr>
              <a:t> </a:t>
            </a:r>
          </a:p>
        </p:txBody>
      </p:sp>
      <p:pic>
        <p:nvPicPr>
          <p:cNvPr id="8" name="Picture 7">
            <a:extLst>
              <a:ext uri="{FF2B5EF4-FFF2-40B4-BE49-F238E27FC236}">
                <a16:creationId xmlns:a16="http://schemas.microsoft.com/office/drawing/2014/main" id="{F9920DE2-12D4-9E33-9052-6691E819638F}"/>
              </a:ext>
            </a:extLst>
          </p:cNvPr>
          <p:cNvPicPr/>
          <p:nvPr/>
        </p:nvPicPr>
        <p:blipFill rotWithShape="1">
          <a:blip r:embed="rId5"/>
          <a:srcRect t="1886" b="1"/>
          <a:stretch/>
        </p:blipFill>
        <p:spPr>
          <a:xfrm>
            <a:off x="1328213" y="3497580"/>
            <a:ext cx="1842511" cy="1625746"/>
          </a:xfrm>
          <a:prstGeom prst="rect">
            <a:avLst/>
          </a:prstGeom>
        </p:spPr>
      </p:pic>
      <p:pic>
        <p:nvPicPr>
          <p:cNvPr id="9" name="Picture 8">
            <a:extLst>
              <a:ext uri="{FF2B5EF4-FFF2-40B4-BE49-F238E27FC236}">
                <a16:creationId xmlns:a16="http://schemas.microsoft.com/office/drawing/2014/main" id="{25332231-1186-37AB-E0BB-77F145E20277}"/>
              </a:ext>
            </a:extLst>
          </p:cNvPr>
          <p:cNvPicPr>
            <a:picLocks noChangeAspect="1"/>
          </p:cNvPicPr>
          <p:nvPr/>
        </p:nvPicPr>
        <p:blipFill>
          <a:blip r:embed="rId6"/>
          <a:stretch>
            <a:fillRect/>
          </a:stretch>
        </p:blipFill>
        <p:spPr>
          <a:xfrm>
            <a:off x="3274901" y="3632856"/>
            <a:ext cx="5257800" cy="972858"/>
          </a:xfrm>
          <a:prstGeom prst="rect">
            <a:avLst/>
          </a:prstGeom>
        </p:spPr>
      </p:pic>
      <p:sp>
        <p:nvSpPr>
          <p:cNvPr id="10" name="TextBox 9">
            <a:extLst>
              <a:ext uri="{FF2B5EF4-FFF2-40B4-BE49-F238E27FC236}">
                <a16:creationId xmlns:a16="http://schemas.microsoft.com/office/drawing/2014/main" id="{419F8E59-348A-6533-1C3A-992C55E15C2B}"/>
              </a:ext>
            </a:extLst>
          </p:cNvPr>
          <p:cNvSpPr txBox="1"/>
          <p:nvPr/>
        </p:nvSpPr>
        <p:spPr>
          <a:xfrm>
            <a:off x="5505674" y="4611623"/>
            <a:ext cx="1569720" cy="307777"/>
          </a:xfrm>
          <a:prstGeom prst="rect">
            <a:avLst/>
          </a:prstGeom>
          <a:noFill/>
        </p:spPr>
        <p:txBody>
          <a:bodyPr wrap="square" rtlCol="0">
            <a:spAutoFit/>
          </a:bodyPr>
          <a:lstStyle/>
          <a:p>
            <a:r>
              <a:rPr lang="en-US" b="1" dirty="0" err="1">
                <a:solidFill>
                  <a:srgbClr val="003CA5"/>
                </a:solidFill>
              </a:rPr>
              <a:t>Sử</a:t>
            </a:r>
            <a:r>
              <a:rPr lang="en-US" b="1" dirty="0">
                <a:solidFill>
                  <a:srgbClr val="003CA5"/>
                </a:solidFill>
              </a:rPr>
              <a:t> </a:t>
            </a:r>
            <a:r>
              <a:rPr lang="en-US" b="1" dirty="0" err="1">
                <a:solidFill>
                  <a:srgbClr val="003CA5"/>
                </a:solidFill>
              </a:rPr>
              <a:t>dụng</a:t>
            </a:r>
            <a:r>
              <a:rPr lang="en-US" b="1" dirty="0">
                <a:solidFill>
                  <a:srgbClr val="003CA5"/>
                </a:solidFill>
              </a:rPr>
              <a:t> CNN</a:t>
            </a:r>
          </a:p>
        </p:txBody>
      </p:sp>
      <p:sp>
        <p:nvSpPr>
          <p:cNvPr id="11" name="Rectangle 10">
            <a:extLst>
              <a:ext uri="{FF2B5EF4-FFF2-40B4-BE49-F238E27FC236}">
                <a16:creationId xmlns:a16="http://schemas.microsoft.com/office/drawing/2014/main" id="{E9649BC4-27BC-AC74-56DF-AC5241FDD766}"/>
              </a:ext>
            </a:extLst>
          </p:cNvPr>
          <p:cNvSpPr/>
          <p:nvPr/>
        </p:nvSpPr>
        <p:spPr>
          <a:xfrm>
            <a:off x="396240" y="4120257"/>
            <a:ext cx="1148071" cy="307777"/>
          </a:xfrm>
          <a:prstGeom prst="rect">
            <a:avLst/>
          </a:prstGeom>
        </p:spPr>
        <p:txBody>
          <a:bodyPr wrap="none">
            <a:spAutoFit/>
          </a:bodyPr>
          <a:lstStyle/>
          <a:p>
            <a:r>
              <a:rPr lang="en-US" b="1">
                <a:solidFill>
                  <a:srgbClr val="003CA5"/>
                </a:solidFill>
              </a:rPr>
              <a:t>Patchifying</a:t>
            </a:r>
            <a:endParaRPr lang="en-US">
              <a:solidFill>
                <a:srgbClr val="003CA5"/>
              </a:solidFill>
            </a:endParaRPr>
          </a:p>
        </p:txBody>
      </p:sp>
    </p:spTree>
    <p:extLst>
      <p:ext uri="{BB962C8B-B14F-4D97-AF65-F5344CB8AC3E}">
        <p14:creationId xmlns:p14="http://schemas.microsoft.com/office/powerpoint/2010/main" val="419592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6" name="Google Shape;2489;p45">
            <a:extLst>
              <a:ext uri="{FF2B5EF4-FFF2-40B4-BE49-F238E27FC236}">
                <a16:creationId xmlns:a16="http://schemas.microsoft.com/office/drawing/2014/main" id="{F481CC77-36A2-F149-E258-BDEE020D24DE}"/>
              </a:ext>
            </a:extLst>
          </p:cNvPr>
          <p:cNvSpPr txBox="1">
            <a:spLocks/>
          </p:cNvSpPr>
          <p:nvPr/>
        </p:nvSpPr>
        <p:spPr>
          <a:xfrm>
            <a:off x="1407237" y="0"/>
            <a:ext cx="6603841"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dirty="0">
                <a:solidFill>
                  <a:srgbClr val="003CA5"/>
                </a:solidFill>
                <a:latin typeface="Montserrat" panose="00000500000000000000" pitchFamily="2" charset="0"/>
                <a:cs typeface="Arial" panose="020B0604020202020204" pitchFamily="34" charset="0"/>
              </a:rPr>
              <a:t>Kết quả huấn luyện ViT</a:t>
            </a:r>
          </a:p>
        </p:txBody>
      </p:sp>
      <p:graphicFrame>
        <p:nvGraphicFramePr>
          <p:cNvPr id="2" name="Table 1">
            <a:extLst>
              <a:ext uri="{FF2B5EF4-FFF2-40B4-BE49-F238E27FC236}">
                <a16:creationId xmlns:a16="http://schemas.microsoft.com/office/drawing/2014/main" id="{8CA64342-3C7A-697E-7982-5FF40B1642E5}"/>
              </a:ext>
            </a:extLst>
          </p:cNvPr>
          <p:cNvGraphicFramePr>
            <a:graphicFrameLocks noGrp="1"/>
          </p:cNvGraphicFramePr>
          <p:nvPr>
            <p:extLst>
              <p:ext uri="{D42A27DB-BD31-4B8C-83A1-F6EECF244321}">
                <p14:modId xmlns:p14="http://schemas.microsoft.com/office/powerpoint/2010/main" val="648523843"/>
              </p:ext>
            </p:extLst>
          </p:nvPr>
        </p:nvGraphicFramePr>
        <p:xfrm>
          <a:off x="1061998" y="1047750"/>
          <a:ext cx="7294321" cy="220980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980420086"/>
                    </a:ext>
                  </a:extLst>
                </a:gridCol>
                <a:gridCol w="2112721">
                  <a:extLst>
                    <a:ext uri="{9D8B030D-6E8A-4147-A177-3AD203B41FA5}">
                      <a16:colId xmlns:a16="http://schemas.microsoft.com/office/drawing/2014/main" val="3298236922"/>
                    </a:ext>
                  </a:extLst>
                </a:gridCol>
              </a:tblGrid>
              <a:tr h="552450">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Kiến trúc model</a:t>
                      </a:r>
                    </a:p>
                  </a:txBody>
                  <a:tcPr marL="34290" marR="34290" marT="0" marB="0"/>
                </a:tc>
                <a:tc>
                  <a:txBody>
                    <a:bodyPr/>
                    <a:lstStyle/>
                    <a:p>
                      <a:pPr marL="0" marR="0" algn="ctr">
                        <a:lnSpc>
                          <a:spcPct val="150000"/>
                        </a:lnSpc>
                        <a:spcBef>
                          <a:spcPts val="60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Accuracy</a:t>
                      </a:r>
                    </a:p>
                  </a:txBody>
                  <a:tcPr marL="34290" marR="34290" marT="0" marB="0"/>
                </a:tc>
                <a:extLst>
                  <a:ext uri="{0D108BD9-81ED-4DB2-BD59-A6C34878D82A}">
                    <a16:rowId xmlns:a16="http://schemas.microsoft.com/office/drawing/2014/main" val="1588353192"/>
                  </a:ext>
                </a:extLst>
              </a:tr>
              <a:tr h="552450">
                <a:tc>
                  <a:txBody>
                    <a:bodyPr/>
                    <a:lstStyle/>
                    <a:p>
                      <a:pPr marL="0" marR="0" algn="l">
                        <a:lnSpc>
                          <a:spcPct val="150000"/>
                        </a:lnSpc>
                        <a:spcBef>
                          <a:spcPts val="600"/>
                        </a:spcBef>
                        <a:spcAft>
                          <a:spcPts val="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patchify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function position</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2D</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290" marR="34290" marT="0" marB="0"/>
                </a:tc>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10.32%</a:t>
                      </a:r>
                    </a:p>
                  </a:txBody>
                  <a:tcPr marL="34290" marR="34290" marT="0" marB="0"/>
                </a:tc>
                <a:extLst>
                  <a:ext uri="{0D108BD9-81ED-4DB2-BD59-A6C34878D82A}">
                    <a16:rowId xmlns:a16="http://schemas.microsoft.com/office/drawing/2014/main" val="3503189871"/>
                  </a:ext>
                </a:extLst>
              </a:tr>
              <a:tr h="552450">
                <a:tc>
                  <a:txBody>
                    <a:bodyPr/>
                    <a:lstStyle/>
                    <a:p>
                      <a:pPr marL="0" marR="0" algn="l">
                        <a:lnSpc>
                          <a:spcPct val="150000"/>
                        </a:lnSpc>
                        <a:spcBef>
                          <a:spcPts val="600"/>
                        </a:spcBef>
                        <a:spcAft>
                          <a:spcPts val="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patchify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convolution + position</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1D (bài báo gốc)</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290" marR="34290" marT="0" marB="0"/>
                </a:tc>
                <a:tc>
                  <a:txBody>
                    <a:bodyPr/>
                    <a:lstStyle/>
                    <a:p>
                      <a:pPr marL="0" marR="0" algn="ctr">
                        <a:lnSpc>
                          <a:spcPct val="150000"/>
                        </a:lnSpc>
                        <a:spcBef>
                          <a:spcPts val="60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15.45%</a:t>
                      </a:r>
                    </a:p>
                  </a:txBody>
                  <a:tcPr marL="34290" marR="34290" marT="0" marB="0"/>
                </a:tc>
                <a:extLst>
                  <a:ext uri="{0D108BD9-81ED-4DB2-BD59-A6C34878D82A}">
                    <a16:rowId xmlns:a16="http://schemas.microsoft.com/office/drawing/2014/main" val="1070379071"/>
                  </a:ext>
                </a:extLst>
              </a:tr>
              <a:tr h="552450">
                <a:tc>
                  <a:txBody>
                    <a:bodyPr/>
                    <a:lstStyle/>
                    <a:p>
                      <a:pPr marL="0" marR="0" algn="l">
                        <a:lnSpc>
                          <a:spcPct val="150000"/>
                        </a:lnSpc>
                        <a:spcBef>
                          <a:spcPts val="600"/>
                        </a:spcBef>
                        <a:spcAft>
                          <a:spcPts val="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patchify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convolution + function position</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2D</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4290" marR="34290" marT="0" marB="0"/>
                </a:tc>
                <a:tc>
                  <a:txBody>
                    <a:bodyPr/>
                    <a:lstStyle/>
                    <a:p>
                      <a:pPr marL="0" marR="0" algn="ctr">
                        <a:lnSpc>
                          <a:spcPct val="150000"/>
                        </a:lnSpc>
                        <a:spcBef>
                          <a:spcPts val="60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25.55%</a:t>
                      </a:r>
                    </a:p>
                  </a:txBody>
                  <a:tcPr marL="34290" marR="34290" marT="0" marB="0"/>
                </a:tc>
                <a:extLst>
                  <a:ext uri="{0D108BD9-81ED-4DB2-BD59-A6C34878D82A}">
                    <a16:rowId xmlns:a16="http://schemas.microsoft.com/office/drawing/2014/main" val="983019432"/>
                  </a:ext>
                </a:extLst>
              </a:tr>
            </a:tbl>
          </a:graphicData>
        </a:graphic>
      </p:graphicFrame>
      <p:sp>
        <p:nvSpPr>
          <p:cNvPr id="3" name="Rectangle 2">
            <a:extLst>
              <a:ext uri="{FF2B5EF4-FFF2-40B4-BE49-F238E27FC236}">
                <a16:creationId xmlns:a16="http://schemas.microsoft.com/office/drawing/2014/main" id="{8A9DC89F-7970-AF8F-FD7C-33B2560F4D22}"/>
              </a:ext>
            </a:extLst>
          </p:cNvPr>
          <p:cNvSpPr/>
          <p:nvPr/>
        </p:nvSpPr>
        <p:spPr>
          <a:xfrm>
            <a:off x="876300" y="3460119"/>
            <a:ext cx="7391400" cy="1156086"/>
          </a:xfrm>
          <a:prstGeom prst="rect">
            <a:avLst/>
          </a:prstGeom>
        </p:spPr>
        <p:txBody>
          <a:bodyPr wrap="square">
            <a:spAutoFit/>
          </a:bodyPr>
          <a:lstStyle/>
          <a:p>
            <a:pPr marL="285750" indent="-285750" algn="just">
              <a:lnSpc>
                <a:spcPct val="150000"/>
              </a:lnSpc>
              <a:buFont typeface="Wingdings" panose="05000000000000000000" pitchFamily="2" charset="2"/>
              <a:buChar char="Ø"/>
              <a:tabLst>
                <a:tab pos="0" algn="l"/>
                <a:tab pos="228600" algn="l"/>
              </a:tabLst>
            </a:pPr>
            <a:r>
              <a:rPr lang="en-US" sz="1600" dirty="0" err="1">
                <a:solidFill>
                  <a:schemeClr val="accent1"/>
                </a:solidFill>
                <a:latin typeface="Times New Roman" panose="02020603050405020304" pitchFamily="18" charset="0"/>
                <a:ea typeface="Times New Roman" panose="02020603050405020304" pitchFamily="18" charset="0"/>
              </a:rPr>
              <a:t>ViT</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đạt</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hiệu</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quả</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cao</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trên</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các</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bộ</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dữ</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liệu</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lớn</a:t>
            </a:r>
            <a:r>
              <a:rPr lang="en-US" sz="1600" dirty="0">
                <a:solidFill>
                  <a:schemeClr val="accent1"/>
                </a:solidFill>
                <a:latin typeface="Times New Roman" panose="02020603050405020304" pitchFamily="18" charset="0"/>
                <a:ea typeface="Times New Roman" panose="02020603050405020304" pitchFamily="18" charset="0"/>
              </a:rPr>
              <a:t>, do </a:t>
            </a:r>
            <a:r>
              <a:rPr lang="en-US" sz="1600" dirty="0" err="1">
                <a:solidFill>
                  <a:schemeClr val="accent1"/>
                </a:solidFill>
                <a:latin typeface="Times New Roman" panose="02020603050405020304" pitchFamily="18" charset="0"/>
                <a:ea typeface="Times New Roman" panose="02020603050405020304" pitchFamily="18" charset="0"/>
              </a:rPr>
              <a:t>dữ</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liệu</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hoa</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còn</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khá</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nhỏ</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dễ</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dẫn</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đến</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việc</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học</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các</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đặc</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trưng</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phức</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tạp</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hơn</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của</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mô</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hình</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ViT</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bị</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hạn</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chế</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được</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xem</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là</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ưu</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thế</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của</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phương</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pháp</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này</a:t>
            </a:r>
            <a:r>
              <a:rPr lang="en-US" sz="1600" dirty="0">
                <a:solidFill>
                  <a:schemeClr val="accent1"/>
                </a:solidFill>
                <a:latin typeface="Times New Roman" panose="02020603050405020304" pitchFamily="18" charset="0"/>
                <a:ea typeface="Times New Roman" panose="02020603050405020304" pitchFamily="18" charset="0"/>
              </a:rPr>
              <a:t>). Do </a:t>
            </a:r>
            <a:r>
              <a:rPr lang="en-US" sz="1600" dirty="0" err="1">
                <a:solidFill>
                  <a:schemeClr val="accent1"/>
                </a:solidFill>
                <a:latin typeface="Times New Roman" panose="02020603050405020304" pitchFamily="18" charset="0"/>
                <a:ea typeface="Times New Roman" panose="02020603050405020304" pitchFamily="18" charset="0"/>
              </a:rPr>
              <a:t>đó</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các</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cải</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tiến</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tiếp</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theo</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cần</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tập</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trung</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vào</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tập</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dữ</a:t>
            </a:r>
            <a:r>
              <a:rPr lang="en-US" sz="1600" dirty="0">
                <a:solidFill>
                  <a:schemeClr val="accent1"/>
                </a:solidFill>
                <a:latin typeface="Times New Roman" panose="02020603050405020304" pitchFamily="18" charset="0"/>
                <a:ea typeface="Times New Roman" panose="02020603050405020304" pitchFamily="18" charset="0"/>
              </a:rPr>
              <a:t> </a:t>
            </a:r>
            <a:r>
              <a:rPr lang="en-US" sz="1600" dirty="0" err="1">
                <a:solidFill>
                  <a:schemeClr val="accent1"/>
                </a:solidFill>
                <a:latin typeface="Times New Roman" panose="02020603050405020304" pitchFamily="18" charset="0"/>
                <a:ea typeface="Times New Roman" panose="02020603050405020304" pitchFamily="18" charset="0"/>
              </a:rPr>
              <a:t>liệu</a:t>
            </a:r>
            <a:r>
              <a:rPr lang="en-US" sz="1600" dirty="0">
                <a:solidFill>
                  <a:schemeClr val="accent1"/>
                </a:solidFill>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361701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2" name="Google Shape;2489;p45">
            <a:extLst>
              <a:ext uri="{FF2B5EF4-FFF2-40B4-BE49-F238E27FC236}">
                <a16:creationId xmlns:a16="http://schemas.microsoft.com/office/drawing/2014/main" id="{BAAC8281-9D4C-7E8F-AEBF-B290738890C3}"/>
              </a:ext>
            </a:extLst>
          </p:cNvPr>
          <p:cNvSpPr txBox="1">
            <a:spLocks/>
          </p:cNvSpPr>
          <p:nvPr/>
        </p:nvSpPr>
        <p:spPr>
          <a:xfrm>
            <a:off x="1020115" y="-825"/>
            <a:ext cx="7330507"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spcBef>
                <a:spcPts val="600"/>
              </a:spcBef>
              <a:spcAft>
                <a:spcPts val="600"/>
              </a:spcAft>
            </a:pPr>
            <a:r>
              <a:rPr lang="vi-VN" sz="3200" dirty="0">
                <a:solidFill>
                  <a:srgbClr val="003CA5"/>
                </a:solidFill>
                <a:latin typeface="Montserrat" panose="00000500000000000000" pitchFamily="2" charset="0"/>
                <a:cs typeface="Arial" panose="020B0604020202020204" pitchFamily="34" charset="0"/>
              </a:rPr>
              <a:t>06. Kết luận và hướng phát triển</a:t>
            </a:r>
          </a:p>
        </p:txBody>
      </p:sp>
      <p:sp>
        <p:nvSpPr>
          <p:cNvPr id="3" name="Rectangle 2">
            <a:extLst>
              <a:ext uri="{FF2B5EF4-FFF2-40B4-BE49-F238E27FC236}">
                <a16:creationId xmlns:a16="http://schemas.microsoft.com/office/drawing/2014/main" id="{5D74593B-7159-7C73-7ACC-695E281304F4}"/>
              </a:ext>
            </a:extLst>
          </p:cNvPr>
          <p:cNvSpPr/>
          <p:nvPr/>
        </p:nvSpPr>
        <p:spPr>
          <a:xfrm>
            <a:off x="611842" y="670312"/>
            <a:ext cx="8532158" cy="3782639"/>
          </a:xfrm>
          <a:prstGeom prst="rect">
            <a:avLst/>
          </a:prstGeom>
        </p:spPr>
        <p:txBody>
          <a:bodyPr wrap="square">
            <a:spAutoFit/>
          </a:bodyPr>
          <a:lstStyle/>
          <a:p>
            <a:pPr lvl="1">
              <a:lnSpc>
                <a:spcPct val="150000"/>
              </a:lnSpc>
              <a:spcBef>
                <a:spcPts val="300"/>
              </a:spcBef>
              <a:buSzPts val="1600"/>
              <a:tabLst>
                <a:tab pos="0" algn="l"/>
              </a:tabLst>
            </a:pPr>
            <a:r>
              <a:rPr lang="vi-VN" sz="1800" b="1" dirty="0">
                <a:solidFill>
                  <a:schemeClr val="accent1"/>
                </a:solidFill>
                <a:latin typeface="Times New Roman" panose="02020603050405020304" pitchFamily="18" charset="0"/>
                <a:ea typeface="Times New Roman" panose="02020603050405020304" pitchFamily="18" charset="0"/>
              </a:rPr>
              <a:t>                                                      </a:t>
            </a:r>
            <a:r>
              <a:rPr lang="en-US" sz="1800" b="1" dirty="0" err="1">
                <a:solidFill>
                  <a:schemeClr val="accent1"/>
                </a:solidFill>
                <a:latin typeface="Times New Roman" panose="02020603050405020304" pitchFamily="18" charset="0"/>
                <a:ea typeface="Times New Roman" panose="02020603050405020304" pitchFamily="18" charset="0"/>
              </a:rPr>
              <a:t>Kết</a:t>
            </a:r>
            <a:r>
              <a:rPr lang="en-US" sz="1800" b="1" dirty="0">
                <a:solidFill>
                  <a:schemeClr val="accent1"/>
                </a:solidFill>
                <a:latin typeface="Times New Roman" panose="02020603050405020304" pitchFamily="18" charset="0"/>
                <a:ea typeface="Times New Roman" panose="02020603050405020304" pitchFamily="18" charset="0"/>
              </a:rPr>
              <a:t> </a:t>
            </a:r>
            <a:r>
              <a:rPr lang="en-US" sz="1800" b="1" dirty="0" err="1">
                <a:solidFill>
                  <a:schemeClr val="accent1"/>
                </a:solidFill>
                <a:latin typeface="Times New Roman" panose="02020603050405020304" pitchFamily="18" charset="0"/>
                <a:ea typeface="Times New Roman" panose="02020603050405020304" pitchFamily="18" charset="0"/>
              </a:rPr>
              <a:t>quả</a:t>
            </a:r>
            <a:r>
              <a:rPr lang="en-US" sz="1800" b="1" dirty="0">
                <a:solidFill>
                  <a:schemeClr val="accent1"/>
                </a:solidFill>
                <a:latin typeface="Times New Roman" panose="02020603050405020304" pitchFamily="18" charset="0"/>
                <a:ea typeface="Times New Roman" panose="02020603050405020304" pitchFamily="18" charset="0"/>
              </a:rPr>
              <a:t> </a:t>
            </a:r>
            <a:r>
              <a:rPr lang="en-US" sz="1800" b="1" dirty="0" err="1">
                <a:solidFill>
                  <a:schemeClr val="accent1"/>
                </a:solidFill>
                <a:latin typeface="Times New Roman" panose="02020603050405020304" pitchFamily="18" charset="0"/>
                <a:ea typeface="Times New Roman" panose="02020603050405020304" pitchFamily="18" charset="0"/>
              </a:rPr>
              <a:t>đạt</a:t>
            </a:r>
            <a:r>
              <a:rPr lang="en-US" sz="1800" b="1" dirty="0">
                <a:solidFill>
                  <a:schemeClr val="accent1"/>
                </a:solidFill>
                <a:latin typeface="Times New Roman" panose="02020603050405020304" pitchFamily="18" charset="0"/>
                <a:ea typeface="Times New Roman" panose="02020603050405020304" pitchFamily="18" charset="0"/>
              </a:rPr>
              <a:t> </a:t>
            </a:r>
            <a:r>
              <a:rPr lang="en-US" sz="1800" b="1" dirty="0" err="1">
                <a:solidFill>
                  <a:schemeClr val="accent1"/>
                </a:solidFill>
                <a:latin typeface="Times New Roman" panose="02020603050405020304" pitchFamily="18" charset="0"/>
                <a:ea typeface="Times New Roman" panose="02020603050405020304" pitchFamily="18" charset="0"/>
              </a:rPr>
              <a:t>được</a:t>
            </a:r>
            <a:endParaRPr lang="en-US" sz="1800" b="1" dirty="0">
              <a:solidFill>
                <a:schemeClr val="accent1"/>
              </a:solidFill>
              <a:latin typeface="Times New Roman" panose="02020603050405020304" pitchFamily="18" charset="0"/>
              <a:ea typeface="Times New Roman" panose="02020603050405020304" pitchFamily="18" charset="0"/>
            </a:endParaRPr>
          </a:p>
          <a:p>
            <a:pPr marL="285750" indent="-285750" algn="just">
              <a:lnSpc>
                <a:spcPct val="150000"/>
              </a:lnSpc>
              <a:buFont typeface="Wingdings" panose="05000000000000000000" pitchFamily="2" charset="2"/>
              <a:buChar char="§"/>
              <a:tabLst>
                <a:tab pos="0" algn="l"/>
                <a:tab pos="228600" algn="l"/>
              </a:tabLst>
            </a:pPr>
            <a:r>
              <a:rPr lang="en-US" sz="1500" dirty="0" err="1">
                <a:solidFill>
                  <a:schemeClr val="accent1"/>
                </a:solidFill>
                <a:latin typeface="Times New Roman" panose="02020603050405020304" pitchFamily="18" charset="0"/>
                <a:ea typeface="Times New Roman" panose="02020603050405020304" pitchFamily="18" charset="0"/>
              </a:rPr>
              <a:t>Hiệu</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quả</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cao</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trên</a:t>
            </a:r>
            <a:r>
              <a:rPr lang="en-US" sz="1500" dirty="0">
                <a:solidFill>
                  <a:schemeClr val="accent1"/>
                </a:solidFill>
                <a:latin typeface="Times New Roman" panose="02020603050405020304" pitchFamily="18" charset="0"/>
                <a:ea typeface="Times New Roman" panose="02020603050405020304" pitchFamily="18" charset="0"/>
              </a:rPr>
              <a:t> model </a:t>
            </a:r>
            <a:r>
              <a:rPr lang="en-US" sz="1500" dirty="0" err="1">
                <a:solidFill>
                  <a:schemeClr val="accent1"/>
                </a:solidFill>
                <a:latin typeface="Times New Roman" panose="02020603050405020304" pitchFamily="18" charset="0"/>
                <a:ea typeface="Times New Roman" panose="02020603050405020304" pitchFamily="18" charset="0"/>
              </a:rPr>
              <a:t>GoogLeNet</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tái</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xây</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dựng</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là</a:t>
            </a:r>
            <a:r>
              <a:rPr lang="en-US" sz="1500" dirty="0">
                <a:solidFill>
                  <a:schemeClr val="accent1"/>
                </a:solidFill>
                <a:latin typeface="Times New Roman" panose="02020603050405020304" pitchFamily="18" charset="0"/>
                <a:ea typeface="Times New Roman" panose="02020603050405020304" pitchFamily="18" charset="0"/>
              </a:rPr>
              <a:t> </a:t>
            </a:r>
            <a:r>
              <a:rPr lang="en-US" sz="1500" i="1" dirty="0">
                <a:solidFill>
                  <a:schemeClr val="accent1"/>
                </a:solidFill>
                <a:latin typeface="Times New Roman" panose="02020603050405020304" pitchFamily="18" charset="0"/>
                <a:ea typeface="Times New Roman" panose="02020603050405020304" pitchFamily="18" charset="0"/>
              </a:rPr>
              <a:t>89.72%.</a:t>
            </a:r>
            <a:r>
              <a:rPr lang="en-US" sz="1500" dirty="0">
                <a:solidFill>
                  <a:schemeClr val="accent1"/>
                </a:solidFill>
                <a:latin typeface="Times New Roman" panose="02020603050405020304" pitchFamily="18" charset="0"/>
                <a:ea typeface="Times New Roman" panose="02020603050405020304" pitchFamily="18" charset="0"/>
              </a:rPr>
              <a:t> </a:t>
            </a:r>
          </a:p>
          <a:p>
            <a:pPr marL="285750" indent="-285750" algn="just">
              <a:lnSpc>
                <a:spcPct val="150000"/>
              </a:lnSpc>
              <a:buFont typeface="Wingdings" panose="05000000000000000000" pitchFamily="2" charset="2"/>
              <a:buChar char="§"/>
              <a:tabLst>
                <a:tab pos="0" algn="l"/>
                <a:tab pos="228600" algn="l"/>
              </a:tabLst>
            </a:pPr>
            <a:r>
              <a:rPr lang="en-US" sz="1500" dirty="0" err="1">
                <a:solidFill>
                  <a:schemeClr val="accent1"/>
                </a:solidFill>
                <a:latin typeface="Times New Roman" panose="02020603050405020304" pitchFamily="18" charset="0"/>
                <a:ea typeface="Times New Roman" panose="02020603050405020304" pitchFamily="18" charset="0"/>
              </a:rPr>
              <a:t>Rút</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ra</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các</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kết</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luận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và</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kinh</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nghiệm</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trong</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quá</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trình</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tinh</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chỉnh</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tham</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số</a:t>
            </a:r>
            <a:r>
              <a:rPr lang="en-US" sz="1500" dirty="0">
                <a:solidFill>
                  <a:schemeClr val="accent1"/>
                </a:solidFill>
                <a:latin typeface="Times New Roman" panose="02020603050405020304" pitchFamily="18" charset="0"/>
                <a:ea typeface="Times New Roman" panose="02020603050405020304" pitchFamily="18" charset="0"/>
              </a:rPr>
              <a:t>.</a:t>
            </a:r>
          </a:p>
          <a:p>
            <a:pPr marL="285750" indent="-285750" algn="just">
              <a:lnSpc>
                <a:spcPct val="150000"/>
              </a:lnSpc>
              <a:buFont typeface="Wingdings" panose="05000000000000000000" pitchFamily="2" charset="2"/>
              <a:buChar char="§"/>
              <a:tabLst>
                <a:tab pos="0" algn="l"/>
                <a:tab pos="228600" algn="l"/>
              </a:tabLst>
            </a:pPr>
            <a:r>
              <a:rPr lang="en-US" sz="1500" dirty="0" err="1">
                <a:solidFill>
                  <a:schemeClr val="accent1"/>
                </a:solidFill>
                <a:latin typeface="Times New Roman" panose="02020603050405020304" pitchFamily="18" charset="0"/>
                <a:ea typeface="Times New Roman" panose="02020603050405020304" pitchFamily="18" charset="0"/>
              </a:rPr>
              <a:t>Độ</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chính</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xác</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cao</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nhất</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trên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tập</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hoa</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khi</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thực</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hiện</a:t>
            </a:r>
            <a:r>
              <a:rPr lang="en-US" sz="1500" dirty="0">
                <a:solidFill>
                  <a:schemeClr val="accent1"/>
                </a:solidFill>
                <a:latin typeface="Times New Roman" panose="02020603050405020304" pitchFamily="18" charset="0"/>
                <a:ea typeface="Times New Roman" panose="02020603050405020304" pitchFamily="18" charset="0"/>
              </a:rPr>
              <a:t> transfer learning model efficientNetB6 </a:t>
            </a:r>
            <a:r>
              <a:rPr lang="en-US" sz="1500" dirty="0" err="1">
                <a:solidFill>
                  <a:schemeClr val="accent1"/>
                </a:solidFill>
                <a:latin typeface="Times New Roman" panose="02020603050405020304" pitchFamily="18" charset="0"/>
                <a:ea typeface="Times New Roman" panose="02020603050405020304" pitchFamily="18" charset="0"/>
              </a:rPr>
              <a:t>là</a:t>
            </a:r>
            <a:r>
              <a:rPr lang="en-US" sz="1500" dirty="0">
                <a:solidFill>
                  <a:schemeClr val="accent1"/>
                </a:solidFill>
                <a:latin typeface="Times New Roman" panose="02020603050405020304" pitchFamily="18" charset="0"/>
                <a:ea typeface="Times New Roman" panose="02020603050405020304" pitchFamily="18" charset="0"/>
              </a:rPr>
              <a:t> </a:t>
            </a:r>
            <a:r>
              <a:rPr lang="en-US" sz="1500" i="1" dirty="0">
                <a:solidFill>
                  <a:schemeClr val="accent1"/>
                </a:solidFill>
                <a:latin typeface="Times New Roman" panose="02020603050405020304" pitchFamily="18" charset="0"/>
                <a:ea typeface="Times New Roman" panose="02020603050405020304" pitchFamily="18" charset="0"/>
              </a:rPr>
              <a:t>92.92%.</a:t>
            </a:r>
            <a:endParaRPr lang="en-US" sz="1500" dirty="0">
              <a:solidFill>
                <a:schemeClr val="accent1"/>
              </a:solidFill>
              <a:latin typeface="Times New Roman" panose="02020603050405020304" pitchFamily="18" charset="0"/>
              <a:ea typeface="Times New Roman" panose="02020603050405020304" pitchFamily="18" charset="0"/>
            </a:endParaRPr>
          </a:p>
          <a:p>
            <a:pPr marL="285750" indent="-285750" algn="just">
              <a:lnSpc>
                <a:spcPct val="150000"/>
              </a:lnSpc>
              <a:buFont typeface="Wingdings" panose="05000000000000000000" pitchFamily="2" charset="2"/>
              <a:buChar char="§"/>
              <a:tabLst>
                <a:tab pos="0" algn="l"/>
                <a:tab pos="228600" algn="l"/>
              </a:tabLst>
            </a:pPr>
            <a:r>
              <a:rPr lang="en-US" sz="1500" dirty="0" err="1">
                <a:solidFill>
                  <a:schemeClr val="accent1"/>
                </a:solidFill>
                <a:latin typeface="Times New Roman" panose="02020603050405020304" pitchFamily="18" charset="0"/>
                <a:ea typeface="Times New Roman" panose="02020603050405020304" pitchFamily="18" charset="0"/>
              </a:rPr>
              <a:t>Tìm</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hiểu</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và</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tái</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xây</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dựng</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ViT</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nhưng</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kết</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quả</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vấn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còn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hạn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chế</a:t>
            </a:r>
            <a:r>
              <a:rPr lang="en-US" sz="1500" dirty="0">
                <a:solidFill>
                  <a:schemeClr val="accent1"/>
                </a:solidFill>
                <a:latin typeface="Times New Roman" panose="02020603050405020304" pitchFamily="18" charset="0"/>
                <a:ea typeface="Times New Roman" panose="02020603050405020304" pitchFamily="18" charset="0"/>
              </a:rPr>
              <a:t>.</a:t>
            </a:r>
            <a:endParaRPr lang="vi-VN" sz="1500" dirty="0">
              <a:solidFill>
                <a:schemeClr val="accent1"/>
              </a:solidFill>
              <a:latin typeface="Times New Roman" panose="02020603050405020304" pitchFamily="18" charset="0"/>
              <a:ea typeface="Times New Roman" panose="02020603050405020304" pitchFamily="18" charset="0"/>
            </a:endParaRPr>
          </a:p>
          <a:p>
            <a:pPr lvl="1" algn="ctr">
              <a:lnSpc>
                <a:spcPct val="150000"/>
              </a:lnSpc>
              <a:spcBef>
                <a:spcPts val="300"/>
              </a:spcBef>
              <a:buSzPts val="1600"/>
              <a:tabLst>
                <a:tab pos="0" algn="l"/>
              </a:tabLst>
            </a:pPr>
            <a:endParaRPr lang="vi-VN" dirty="0">
              <a:solidFill>
                <a:schemeClr val="accent1"/>
              </a:solidFill>
              <a:latin typeface="Times New Roman" panose="02020603050405020304" pitchFamily="18" charset="0"/>
              <a:ea typeface="Times New Roman" panose="02020603050405020304" pitchFamily="18" charset="0"/>
            </a:endParaRPr>
          </a:p>
          <a:p>
            <a:pPr lvl="1">
              <a:lnSpc>
                <a:spcPct val="150000"/>
              </a:lnSpc>
              <a:spcBef>
                <a:spcPts val="300"/>
              </a:spcBef>
              <a:buSzPts val="1600"/>
              <a:tabLst>
                <a:tab pos="0" algn="l"/>
              </a:tabLst>
            </a:pPr>
            <a:r>
              <a:rPr lang="vi-VN" sz="1800" b="1" dirty="0">
                <a:solidFill>
                  <a:schemeClr val="accent1"/>
                </a:solidFill>
                <a:latin typeface="Times New Roman" panose="02020603050405020304" pitchFamily="18" charset="0"/>
                <a:ea typeface="Times New Roman" panose="02020603050405020304" pitchFamily="18" charset="0"/>
              </a:rPr>
              <a:t>                                                       </a:t>
            </a:r>
            <a:r>
              <a:rPr lang="en-US" sz="1800" b="1" dirty="0" err="1">
                <a:solidFill>
                  <a:schemeClr val="accent1"/>
                </a:solidFill>
                <a:latin typeface="Times New Roman" panose="02020603050405020304" pitchFamily="18" charset="0"/>
                <a:ea typeface="Times New Roman" panose="02020603050405020304" pitchFamily="18" charset="0"/>
              </a:rPr>
              <a:t>Hướng</a:t>
            </a:r>
            <a:r>
              <a:rPr lang="en-US" sz="1800" b="1" dirty="0">
                <a:solidFill>
                  <a:schemeClr val="accent1"/>
                </a:solidFill>
                <a:latin typeface="Times New Roman" panose="02020603050405020304" pitchFamily="18" charset="0"/>
                <a:ea typeface="Times New Roman" panose="02020603050405020304" pitchFamily="18" charset="0"/>
              </a:rPr>
              <a:t> </a:t>
            </a:r>
            <a:r>
              <a:rPr lang="en-US" sz="1800" b="1" dirty="0" err="1">
                <a:solidFill>
                  <a:schemeClr val="accent1"/>
                </a:solidFill>
                <a:latin typeface="Times New Roman" panose="02020603050405020304" pitchFamily="18" charset="0"/>
                <a:ea typeface="Times New Roman" panose="02020603050405020304" pitchFamily="18" charset="0"/>
              </a:rPr>
              <a:t>phát</a:t>
            </a:r>
            <a:r>
              <a:rPr lang="en-US" sz="1800" b="1" dirty="0">
                <a:solidFill>
                  <a:schemeClr val="accent1"/>
                </a:solidFill>
                <a:latin typeface="Times New Roman" panose="02020603050405020304" pitchFamily="18" charset="0"/>
                <a:ea typeface="Times New Roman" panose="02020603050405020304" pitchFamily="18" charset="0"/>
              </a:rPr>
              <a:t> </a:t>
            </a:r>
            <a:r>
              <a:rPr lang="en-US" sz="1800" b="1" dirty="0" err="1">
                <a:solidFill>
                  <a:schemeClr val="accent1"/>
                </a:solidFill>
                <a:latin typeface="Times New Roman" panose="02020603050405020304" pitchFamily="18" charset="0"/>
                <a:ea typeface="Times New Roman" panose="02020603050405020304" pitchFamily="18" charset="0"/>
              </a:rPr>
              <a:t>triển</a:t>
            </a:r>
            <a:endParaRPr lang="en-US" sz="1800" b="1" dirty="0">
              <a:solidFill>
                <a:schemeClr val="accent1"/>
              </a:solidFill>
              <a:latin typeface="Times New Roman" panose="02020603050405020304" pitchFamily="18" charset="0"/>
              <a:ea typeface="Times New Roman" panose="02020603050405020304" pitchFamily="18" charset="0"/>
            </a:endParaRPr>
          </a:p>
          <a:p>
            <a:pPr marL="285750" indent="-285750" algn="just">
              <a:lnSpc>
                <a:spcPct val="150000"/>
              </a:lnSpc>
              <a:buFont typeface="Wingdings" panose="05000000000000000000" pitchFamily="2" charset="2"/>
              <a:buChar char="§"/>
              <a:tabLst>
                <a:tab pos="0" algn="l"/>
                <a:tab pos="228600" algn="l"/>
              </a:tabLst>
            </a:pPr>
            <a:r>
              <a:rPr lang="en-US" dirty="0" err="1">
                <a:solidFill>
                  <a:schemeClr val="accent1"/>
                </a:solidFill>
                <a:latin typeface="Times New Roman" panose="02020603050405020304" pitchFamily="18" charset="0"/>
                <a:ea typeface="Times New Roman" panose="02020603050405020304" pitchFamily="18" charset="0"/>
              </a:rPr>
              <a:t>Đối</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với</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GoogLeNet</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thực</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hiện</a:t>
            </a:r>
            <a:r>
              <a:rPr lang="en-US" dirty="0">
                <a:solidFill>
                  <a:schemeClr val="accent1"/>
                </a:solidFill>
                <a:latin typeface="Times New Roman" panose="02020603050405020304" pitchFamily="18" charset="0"/>
                <a:ea typeface="Times New Roman" panose="02020603050405020304" pitchFamily="18" charset="0"/>
              </a:rPr>
              <a:t> train </a:t>
            </a:r>
            <a:r>
              <a:rPr lang="en-US" dirty="0" err="1">
                <a:solidFill>
                  <a:schemeClr val="accent1"/>
                </a:solidFill>
                <a:latin typeface="Times New Roman" panose="02020603050405020304" pitchFamily="18" charset="0"/>
                <a:ea typeface="Times New Roman" panose="02020603050405020304" pitchFamily="18" charset="0"/>
              </a:rPr>
              <a:t>trên</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toàn</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bộ</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dữ</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liệu</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hoa</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và</a:t>
            </a:r>
            <a:r>
              <a:rPr lang="en-US" dirty="0">
                <a:solidFill>
                  <a:schemeClr val="accent1"/>
                </a:solidFill>
                <a:latin typeface="Times New Roman" panose="02020603050405020304" pitchFamily="18" charset="0"/>
                <a:ea typeface="Times New Roman" panose="02020603050405020304" pitchFamily="18" charset="0"/>
              </a:rPr>
              <a:t> ImageNet </a:t>
            </a:r>
            <a:r>
              <a:rPr lang="en-US" dirty="0" err="1">
                <a:solidFill>
                  <a:schemeClr val="accent1"/>
                </a:solidFill>
                <a:latin typeface="Times New Roman" panose="02020603050405020304" pitchFamily="18" charset="0"/>
                <a:ea typeface="Times New Roman" panose="02020603050405020304" pitchFamily="18" charset="0"/>
              </a:rPr>
              <a:t>để</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học</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được</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các</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đặc</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trưng</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mới</a:t>
            </a:r>
            <a:r>
              <a:rPr lang="en-US" dirty="0">
                <a:solidFill>
                  <a:schemeClr val="accent1"/>
                </a:solidFill>
                <a:latin typeface="Times New Roman" panose="02020603050405020304" pitchFamily="18" charset="0"/>
                <a:ea typeface="Times New Roman" panose="02020603050405020304" pitchFamily="18" charset="0"/>
              </a:rPr>
              <a:t> </a:t>
            </a:r>
            <a:r>
              <a:rPr lang="en-US" dirty="0" err="1">
                <a:solidFill>
                  <a:schemeClr val="accent1"/>
                </a:solidFill>
                <a:latin typeface="Times New Roman" panose="02020603050405020304" pitchFamily="18" charset="0"/>
                <a:ea typeface="Times New Roman" panose="02020603050405020304" pitchFamily="18" charset="0"/>
              </a:rPr>
              <a:t>hơn</a:t>
            </a:r>
            <a:r>
              <a:rPr lang="en-US" sz="1500" dirty="0">
                <a:solidFill>
                  <a:schemeClr val="accent1"/>
                </a:solidFill>
                <a:latin typeface="Times New Roman" panose="02020603050405020304" pitchFamily="18" charset="0"/>
                <a:ea typeface="Times New Roman" panose="02020603050405020304" pitchFamily="18" charset="0"/>
              </a:rPr>
              <a:t>.</a:t>
            </a:r>
          </a:p>
          <a:p>
            <a:pPr marL="285750" indent="-285750" algn="just">
              <a:lnSpc>
                <a:spcPct val="150000"/>
              </a:lnSpc>
              <a:spcBef>
                <a:spcPts val="300"/>
              </a:spcBef>
              <a:buFont typeface="Wingdings" panose="05000000000000000000" pitchFamily="2" charset="2"/>
              <a:buChar char="§"/>
              <a:tabLst>
                <a:tab pos="0" algn="l"/>
                <a:tab pos="228600" algn="l"/>
              </a:tabLst>
            </a:pPr>
            <a:r>
              <a:rPr lang="en-US" sz="1500" dirty="0" err="1">
                <a:solidFill>
                  <a:schemeClr val="accent1"/>
                </a:solidFill>
                <a:latin typeface="Times New Roman" panose="02020603050405020304" pitchFamily="18" charset="0"/>
                <a:ea typeface="Times New Roman" panose="02020603050405020304" pitchFamily="18" charset="0"/>
              </a:rPr>
              <a:t>Tiếp</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tục</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phát</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triển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và</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huấn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luyện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ViT</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trên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dữ</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liệu</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lớn</a:t>
            </a:r>
            <a:r>
              <a:rPr lang="en-US" sz="1500" dirty="0">
                <a:solidFill>
                  <a:schemeClr val="accent1"/>
                </a:solidFill>
                <a:latin typeface="Times New Roman" panose="02020603050405020304" pitchFamily="18" charset="0"/>
                <a:ea typeface="Times New Roman" panose="02020603050405020304" pitchFamily="18" charset="0"/>
              </a:rPr>
              <a:t>.</a:t>
            </a:r>
          </a:p>
          <a:p>
            <a:pPr marL="285750" indent="-285750" algn="just">
              <a:lnSpc>
                <a:spcPct val="150000"/>
              </a:lnSpc>
              <a:spcBef>
                <a:spcPts val="300"/>
              </a:spcBef>
              <a:buFont typeface="Wingdings" panose="05000000000000000000" pitchFamily="2" charset="2"/>
              <a:buChar char="§"/>
              <a:tabLst>
                <a:tab pos="0" algn="l"/>
                <a:tab pos="228600" algn="l"/>
              </a:tabLst>
            </a:pPr>
            <a:r>
              <a:rPr lang="en-US" sz="1500" dirty="0" err="1">
                <a:solidFill>
                  <a:schemeClr val="accent1"/>
                </a:solidFill>
                <a:latin typeface="Times New Roman" panose="02020603050405020304" pitchFamily="18" charset="0"/>
                <a:ea typeface="Times New Roman" panose="02020603050405020304" pitchFamily="18" charset="0"/>
              </a:rPr>
              <a:t>Tìm</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hiểu</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các</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mô</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hình</a:t>
            </a:r>
            <a:r>
              <a:rPr lang="en-US" sz="1500" dirty="0">
                <a:solidFill>
                  <a:schemeClr val="accent1"/>
                </a:solidFill>
                <a:latin typeface="Times New Roman" panose="02020603050405020304" pitchFamily="18" charset="0"/>
                <a:ea typeface="Times New Roman" panose="02020603050405020304" pitchFamily="18" charset="0"/>
              </a:rPr>
              <a:t> multi-task </a:t>
            </a:r>
            <a:r>
              <a:rPr lang="en-US" sz="1500" dirty="0" err="1">
                <a:solidFill>
                  <a:schemeClr val="accent1"/>
                </a:solidFill>
                <a:latin typeface="Times New Roman" panose="02020603050405020304" pitchFamily="18" charset="0"/>
                <a:ea typeface="Times New Roman" panose="02020603050405020304" pitchFamily="18" charset="0"/>
              </a:rPr>
              <a:t>huấn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luyện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trên</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dữ</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liệu</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đa</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dạng</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và</a:t>
            </a:r>
            <a:r>
              <a:rPr lang="en-US" sz="1500" dirty="0">
                <a:solidFill>
                  <a:schemeClr val="accent1"/>
                </a:solidFill>
                <a:latin typeface="Times New Roman" panose="02020603050405020304" pitchFamily="18" charset="0"/>
                <a:ea typeface="Times New Roman" panose="02020603050405020304" pitchFamily="18" charset="0"/>
              </a:rPr>
              <a:t> adaptor sang </a:t>
            </a:r>
            <a:r>
              <a:rPr lang="en-US" sz="1500" dirty="0" err="1">
                <a:solidFill>
                  <a:schemeClr val="accent1"/>
                </a:solidFill>
                <a:latin typeface="Times New Roman" panose="02020603050405020304" pitchFamily="18" charset="0"/>
                <a:ea typeface="Times New Roman" panose="02020603050405020304" pitchFamily="18" charset="0"/>
              </a:rPr>
              <a:t>bộ</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dữ</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liệu</a:t>
            </a:r>
            <a:r>
              <a:rPr lang="en-US" sz="1500" dirty="0">
                <a:solidFill>
                  <a:schemeClr val="accent1"/>
                </a:solidFill>
                <a:latin typeface="Times New Roman" panose="02020603050405020304" pitchFamily="18" charset="0"/>
                <a:ea typeface="Times New Roman" panose="02020603050405020304" pitchFamily="18" charset="0"/>
              </a:rPr>
              <a:t> </a:t>
            </a:r>
            <a:r>
              <a:rPr lang="en-US" sz="1500" dirty="0" err="1">
                <a:solidFill>
                  <a:schemeClr val="accent1"/>
                </a:solidFill>
                <a:latin typeface="Times New Roman" panose="02020603050405020304" pitchFamily="18" charset="0"/>
                <a:ea typeface="Times New Roman" panose="02020603050405020304" pitchFamily="18" charset="0"/>
              </a:rPr>
              <a:t>hoa</a:t>
            </a:r>
            <a:r>
              <a:rPr lang="en-US" sz="1500" dirty="0">
                <a:solidFill>
                  <a:schemeClr val="accent1"/>
                </a:solidFill>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34263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9" name="Google Shape;224;p34">
            <a:extLst>
              <a:ext uri="{FF2B5EF4-FFF2-40B4-BE49-F238E27FC236}">
                <a16:creationId xmlns:a16="http://schemas.microsoft.com/office/drawing/2014/main" id="{07711230-C5C3-1B78-410B-E342BC5D8810}"/>
              </a:ext>
            </a:extLst>
          </p:cNvPr>
          <p:cNvSpPr txBox="1">
            <a:spLocks/>
          </p:cNvSpPr>
          <p:nvPr/>
        </p:nvSpPr>
        <p:spPr>
          <a:xfrm>
            <a:off x="3863052" y="1518780"/>
            <a:ext cx="1417894" cy="1141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7200" b="1" dirty="0">
                <a:solidFill>
                  <a:schemeClr val="bg2"/>
                </a:solidFill>
                <a:latin typeface="Montserrat"/>
              </a:rPr>
              <a:t>07</a:t>
            </a:r>
            <a:endParaRPr lang="vi-VN" sz="7200" b="1" dirty="0">
              <a:solidFill>
                <a:schemeClr val="bg2"/>
              </a:solidFill>
              <a:latin typeface="Montserrat" panose="020B0604020202020204" charset="0"/>
            </a:endParaRPr>
          </a:p>
        </p:txBody>
      </p:sp>
      <p:sp>
        <p:nvSpPr>
          <p:cNvPr id="10" name="Google Shape;222;p34">
            <a:extLst>
              <a:ext uri="{FF2B5EF4-FFF2-40B4-BE49-F238E27FC236}">
                <a16:creationId xmlns:a16="http://schemas.microsoft.com/office/drawing/2014/main" id="{CC94210D-E80D-51D2-3081-BA69A00784D2}"/>
              </a:ext>
            </a:extLst>
          </p:cNvPr>
          <p:cNvSpPr txBox="1">
            <a:spLocks noGrp="1"/>
          </p:cNvSpPr>
          <p:nvPr>
            <p:ph type="title"/>
          </p:nvPr>
        </p:nvSpPr>
        <p:spPr>
          <a:xfrm>
            <a:off x="2837574" y="2660580"/>
            <a:ext cx="3468851"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sz="8000" dirty="0">
                <a:solidFill>
                  <a:schemeClr val="accent1"/>
                </a:solidFill>
              </a:rPr>
              <a:t>Demo</a:t>
            </a:r>
            <a:endParaRPr sz="8000" dirty="0">
              <a:solidFill>
                <a:schemeClr val="accent1"/>
              </a:solidFill>
            </a:endParaRPr>
          </a:p>
        </p:txBody>
      </p:sp>
    </p:spTree>
    <p:extLst>
      <p:ext uri="{BB962C8B-B14F-4D97-AF65-F5344CB8AC3E}">
        <p14:creationId xmlns:p14="http://schemas.microsoft.com/office/powerpoint/2010/main" val="2819195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9" name="Google Shape;224;p34">
            <a:extLst>
              <a:ext uri="{FF2B5EF4-FFF2-40B4-BE49-F238E27FC236}">
                <a16:creationId xmlns:a16="http://schemas.microsoft.com/office/drawing/2014/main" id="{07711230-C5C3-1B78-410B-E342BC5D8810}"/>
              </a:ext>
            </a:extLst>
          </p:cNvPr>
          <p:cNvSpPr txBox="1">
            <a:spLocks/>
          </p:cNvSpPr>
          <p:nvPr/>
        </p:nvSpPr>
        <p:spPr>
          <a:xfrm>
            <a:off x="3863052" y="1518780"/>
            <a:ext cx="1417894" cy="1141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7200" b="1" dirty="0">
                <a:solidFill>
                  <a:schemeClr val="bg2"/>
                </a:solidFill>
                <a:latin typeface="Montserrat"/>
              </a:rPr>
              <a:t>08</a:t>
            </a:r>
            <a:endParaRPr lang="vi-VN" sz="7200" b="1" dirty="0">
              <a:solidFill>
                <a:schemeClr val="bg2"/>
              </a:solidFill>
              <a:latin typeface="Montserrat" panose="020B0604020202020204" charset="0"/>
            </a:endParaRPr>
          </a:p>
        </p:txBody>
      </p:sp>
      <p:sp>
        <p:nvSpPr>
          <p:cNvPr id="10" name="Google Shape;222;p34">
            <a:extLst>
              <a:ext uri="{FF2B5EF4-FFF2-40B4-BE49-F238E27FC236}">
                <a16:creationId xmlns:a16="http://schemas.microsoft.com/office/drawing/2014/main" id="{CC94210D-E80D-51D2-3081-BA69A00784D2}"/>
              </a:ext>
            </a:extLst>
          </p:cNvPr>
          <p:cNvSpPr txBox="1">
            <a:spLocks noGrp="1"/>
          </p:cNvSpPr>
          <p:nvPr>
            <p:ph type="title"/>
          </p:nvPr>
        </p:nvSpPr>
        <p:spPr>
          <a:xfrm>
            <a:off x="3247586" y="2660580"/>
            <a:ext cx="2648825"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sz="8000">
                <a:solidFill>
                  <a:schemeClr val="accent1"/>
                </a:solidFill>
              </a:rPr>
              <a:t>Q&amp;A</a:t>
            </a:r>
            <a:endParaRPr sz="8000" dirty="0">
              <a:solidFill>
                <a:schemeClr val="accent1"/>
              </a:solidFill>
            </a:endParaRPr>
          </a:p>
        </p:txBody>
      </p:sp>
    </p:spTree>
    <p:extLst>
      <p:ext uri="{BB962C8B-B14F-4D97-AF65-F5344CB8AC3E}">
        <p14:creationId xmlns:p14="http://schemas.microsoft.com/office/powerpoint/2010/main" val="1558688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32" name="Google Shape;432;p40"/>
          <p:cNvGrpSpPr/>
          <p:nvPr/>
        </p:nvGrpSpPr>
        <p:grpSpPr>
          <a:xfrm>
            <a:off x="5104880" y="-153372"/>
            <a:ext cx="4218588" cy="6000578"/>
            <a:chOff x="5104880" y="-153372"/>
            <a:chExt cx="4218588" cy="6000578"/>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8C21C2F6-BAEF-F016-2D18-A81F193D6AB7}"/>
              </a:ext>
            </a:extLst>
          </p:cNvPr>
          <p:cNvSpPr/>
          <p:nvPr/>
        </p:nvSpPr>
        <p:spPr>
          <a:xfrm>
            <a:off x="282388" y="0"/>
            <a:ext cx="3754901" cy="48274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222;p34">
            <a:extLst>
              <a:ext uri="{FF2B5EF4-FFF2-40B4-BE49-F238E27FC236}">
                <a16:creationId xmlns:a16="http://schemas.microsoft.com/office/drawing/2014/main" id="{CC8746B3-55D7-86B4-0CC0-619CB88BA37E}"/>
              </a:ext>
            </a:extLst>
          </p:cNvPr>
          <p:cNvSpPr txBox="1">
            <a:spLocks/>
          </p:cNvSpPr>
          <p:nvPr/>
        </p:nvSpPr>
        <p:spPr>
          <a:xfrm>
            <a:off x="-395816" y="71655"/>
            <a:ext cx="5085138" cy="21466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6000" b="1" dirty="0">
                <a:solidFill>
                  <a:schemeClr val="accent1"/>
                </a:solidFill>
                <a:latin typeface="Montserrat" panose="00000500000000000000" pitchFamily="2" charset="0"/>
              </a:rPr>
              <a:t>01. </a:t>
            </a:r>
            <a:r>
              <a:rPr lang="vi-VN" sz="4700" b="1" dirty="0">
                <a:solidFill>
                  <a:schemeClr val="accent1"/>
                </a:solidFill>
                <a:latin typeface="Montserrat" panose="00000500000000000000" pitchFamily="2" charset="0"/>
              </a:rPr>
              <a:t>Giới thiệu </a:t>
            </a:r>
          </a:p>
        </p:txBody>
      </p:sp>
      <p:sp>
        <p:nvSpPr>
          <p:cNvPr id="15" name="TextBox 8">
            <a:extLst>
              <a:ext uri="{FF2B5EF4-FFF2-40B4-BE49-F238E27FC236}">
                <a16:creationId xmlns:a16="http://schemas.microsoft.com/office/drawing/2014/main" id="{67371695-E026-108B-C46D-AB4AC13857CA}"/>
              </a:ext>
            </a:extLst>
          </p:cNvPr>
          <p:cNvSpPr txBox="1"/>
          <p:nvPr/>
        </p:nvSpPr>
        <p:spPr>
          <a:xfrm>
            <a:off x="253112" y="1791865"/>
            <a:ext cx="5318740" cy="2170338"/>
          </a:xfrm>
          <a:prstGeom prst="rect">
            <a:avLst/>
          </a:prstGeom>
        </p:spPr>
        <p:txBody>
          <a:bodyPr wrap="square" lIns="0" tIns="0" rIns="0" bIns="0" rtlCol="0" anchor="t">
            <a:spAutoFit/>
          </a:bodyPr>
          <a:lstStyle/>
          <a:p>
            <a:pPr algn="just">
              <a:lnSpc>
                <a:spcPct val="150000"/>
              </a:lnSpc>
            </a:pPr>
            <a:r>
              <a:rPr lang="en-US" sz="1600" b="1" dirty="0" err="1">
                <a:solidFill>
                  <a:schemeClr val="accent1"/>
                </a:solidFill>
                <a:latin typeface="+mn-lt"/>
                <a:cs typeface="Outfit" panose="020B0604020202020204" charset="0"/>
              </a:rPr>
              <a:t>Đề</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tài</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nhận</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diện</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các</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loài</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hoa</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là</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một</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trong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những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lĩnh</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vực</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quan</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trọng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của</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thị</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giác</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máy</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tính</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và</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trí</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tuệ</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nhân</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tạo</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Mục</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tiêu</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của</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đề</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tài</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này</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là</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xây</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dựng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mô</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hình</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tự</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động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có</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khả</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năng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phân</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loại</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loài</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hoa</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từ</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hình</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ảnh</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giúp</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giảm</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bớt</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công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sức</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và</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thời</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gian</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cho</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việc</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nhận</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diện</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và</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phân</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loại</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các</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loài</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hoa</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trong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các</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ứng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dụng</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thực</a:t>
            </a:r>
            <a:r>
              <a:rPr lang="en-US" sz="1600" b="1" dirty="0">
                <a:solidFill>
                  <a:schemeClr val="accent1"/>
                </a:solidFill>
                <a:latin typeface="+mn-lt"/>
                <a:cs typeface="Outfit" panose="020B0604020202020204" charset="0"/>
              </a:rPr>
              <a:t> </a:t>
            </a:r>
            <a:r>
              <a:rPr lang="en-US" sz="1600" b="1" dirty="0" err="1">
                <a:solidFill>
                  <a:schemeClr val="accent1"/>
                </a:solidFill>
                <a:latin typeface="+mn-lt"/>
                <a:cs typeface="Outfit" panose="020B0604020202020204" charset="0"/>
              </a:rPr>
              <a:t>tiễn</a:t>
            </a:r>
            <a:r>
              <a:rPr lang="en-US" sz="1600" b="1" dirty="0">
                <a:solidFill>
                  <a:schemeClr val="accent1"/>
                </a:solidFill>
                <a:latin typeface="+mn-lt"/>
                <a:cs typeface="Outfit" panose="020B060402020202020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90" name="Google Shape;2489;p45">
            <a:extLst>
              <a:ext uri="{FF2B5EF4-FFF2-40B4-BE49-F238E27FC236}">
                <a16:creationId xmlns:a16="http://schemas.microsoft.com/office/drawing/2014/main" id="{288489E7-9312-77C0-2ACC-AAAF16C3AE08}"/>
              </a:ext>
            </a:extLst>
          </p:cNvPr>
          <p:cNvSpPr txBox="1">
            <a:spLocks noGrp="1"/>
          </p:cNvSpPr>
          <p:nvPr>
            <p:ph type="title"/>
          </p:nvPr>
        </p:nvSpPr>
        <p:spPr>
          <a:xfrm>
            <a:off x="635116" y="0"/>
            <a:ext cx="7723500" cy="615572"/>
          </a:xfrm>
          <a:prstGeom prst="rect">
            <a:avLst/>
          </a:prstGeom>
        </p:spPr>
        <p:txBody>
          <a:bodyPr spcFirstLastPara="1" wrap="square" lIns="91425" tIns="91425" rIns="91425" bIns="91425" anchor="ctr" anchorCtr="0">
            <a:noAutofit/>
          </a:bodyPr>
          <a:lstStyle/>
          <a:p>
            <a:pPr algn="ctr">
              <a:lnSpc>
                <a:spcPts val="6719"/>
              </a:lnSpc>
              <a:spcBef>
                <a:spcPts val="600"/>
              </a:spcBef>
              <a:spcAft>
                <a:spcPts val="600"/>
              </a:spcAft>
            </a:pPr>
            <a:r>
              <a:rPr lang="vi-VN" sz="3600" b="1" dirty="0">
                <a:solidFill>
                  <a:srgbClr val="003CA5"/>
                </a:solidFill>
                <a:latin typeface="Montserrat" panose="00000500000000000000" pitchFamily="2" charset="0"/>
                <a:cs typeface="Arial" panose="020B0604020202020204" pitchFamily="34" charset="0"/>
              </a:rPr>
              <a:t>0</a:t>
            </a:r>
            <a:r>
              <a:rPr lang="en-US" sz="3600" b="1" dirty="0">
                <a:solidFill>
                  <a:srgbClr val="003CA5"/>
                </a:solidFill>
                <a:latin typeface="Montserrat" panose="00000500000000000000" pitchFamily="2" charset="0"/>
                <a:cs typeface="Arial" panose="020B0604020202020204" pitchFamily="34" charset="0"/>
              </a:rPr>
              <a:t>2. </a:t>
            </a:r>
            <a:r>
              <a:rPr lang="en-US" sz="3600" b="1" dirty="0" err="1">
                <a:solidFill>
                  <a:srgbClr val="003CA5"/>
                </a:solidFill>
                <a:latin typeface="Montserrat" panose="00000500000000000000" pitchFamily="2" charset="0"/>
                <a:cs typeface="Arial" panose="020B0604020202020204" pitchFamily="34" charset="0"/>
              </a:rPr>
              <a:t>Công</a:t>
            </a:r>
            <a:r>
              <a:rPr lang="en-US" sz="3600" b="1" dirty="0">
                <a:solidFill>
                  <a:srgbClr val="003CA5"/>
                </a:solidFill>
                <a:latin typeface="Montserrat" panose="00000500000000000000" pitchFamily="2" charset="0"/>
                <a:cs typeface="Arial" panose="020B0604020202020204" pitchFamily="34" charset="0"/>
              </a:rPr>
              <a:t> </a:t>
            </a:r>
            <a:r>
              <a:rPr lang="vi-VN" sz="3600" b="1" dirty="0">
                <a:solidFill>
                  <a:srgbClr val="003CA5"/>
                </a:solidFill>
                <a:latin typeface="Montserrat" panose="00000500000000000000" pitchFamily="2" charset="0"/>
                <a:cs typeface="Arial" panose="020B0604020202020204" pitchFamily="34" charset="0"/>
              </a:rPr>
              <a:t>việc</a:t>
            </a:r>
            <a:r>
              <a:rPr lang="en-US" sz="3600" b="1" dirty="0">
                <a:solidFill>
                  <a:srgbClr val="003CA5"/>
                </a:solidFill>
                <a:latin typeface="Montserrat" panose="00000500000000000000" pitchFamily="2" charset="0"/>
                <a:cs typeface="Arial" panose="020B0604020202020204" pitchFamily="34" charset="0"/>
              </a:rPr>
              <a:t> </a:t>
            </a:r>
            <a:r>
              <a:rPr lang="en-US" sz="3600" b="1" dirty="0" err="1">
                <a:solidFill>
                  <a:srgbClr val="003CA5"/>
                </a:solidFill>
                <a:latin typeface="Montserrat" panose="00000500000000000000" pitchFamily="2" charset="0"/>
                <a:cs typeface="Arial" panose="020B0604020202020204" pitchFamily="34" charset="0"/>
              </a:rPr>
              <a:t>liên</a:t>
            </a:r>
            <a:r>
              <a:rPr lang="en-US" sz="3600" b="1" dirty="0">
                <a:solidFill>
                  <a:srgbClr val="003CA5"/>
                </a:solidFill>
                <a:latin typeface="Montserrat" panose="00000500000000000000" pitchFamily="2" charset="0"/>
                <a:cs typeface="Arial" panose="020B0604020202020204" pitchFamily="34" charset="0"/>
              </a:rPr>
              <a:t> </a:t>
            </a:r>
            <a:r>
              <a:rPr lang="en-US" sz="3600" b="1" dirty="0" err="1">
                <a:solidFill>
                  <a:srgbClr val="003CA5"/>
                </a:solidFill>
                <a:latin typeface="Montserrat" panose="00000500000000000000" pitchFamily="2" charset="0"/>
                <a:cs typeface="Arial" panose="020B0604020202020204" pitchFamily="34" charset="0"/>
              </a:rPr>
              <a:t>quan</a:t>
            </a:r>
            <a:endParaRPr lang="en-US" sz="3600" b="1" dirty="0">
              <a:solidFill>
                <a:srgbClr val="003CA5"/>
              </a:solidFill>
              <a:latin typeface="Montserrat" panose="00000500000000000000" pitchFamily="2" charset="0"/>
              <a:cs typeface="Arial" panose="020B0604020202020204" pitchFamily="34" charset="0"/>
            </a:endParaRPr>
          </a:p>
        </p:txBody>
      </p:sp>
      <p:sp>
        <p:nvSpPr>
          <p:cNvPr id="949" name="Google Shape;2491;p45">
            <a:extLst>
              <a:ext uri="{FF2B5EF4-FFF2-40B4-BE49-F238E27FC236}">
                <a16:creationId xmlns:a16="http://schemas.microsoft.com/office/drawing/2014/main" id="{1723D020-9575-1EAF-E02C-90A2D9EDC2DB}"/>
              </a:ext>
            </a:extLst>
          </p:cNvPr>
          <p:cNvSpPr/>
          <p:nvPr/>
        </p:nvSpPr>
        <p:spPr>
          <a:xfrm>
            <a:off x="170673" y="2398202"/>
            <a:ext cx="1990249" cy="164367"/>
          </a:xfrm>
          <a:custGeom>
            <a:avLst/>
            <a:gdLst/>
            <a:ahLst/>
            <a:cxnLst/>
            <a:rect l="l" t="t" r="r" b="b"/>
            <a:pathLst>
              <a:path w="63985" h="7847" extrusionOk="0">
                <a:moveTo>
                  <a:pt x="2679" y="703"/>
                </a:moveTo>
                <a:cubicBezTo>
                  <a:pt x="2429" y="846"/>
                  <a:pt x="2167" y="1179"/>
                  <a:pt x="1917" y="1429"/>
                </a:cubicBezTo>
                <a:lnTo>
                  <a:pt x="1334" y="703"/>
                </a:lnTo>
                <a:close/>
                <a:moveTo>
                  <a:pt x="4239" y="703"/>
                </a:moveTo>
                <a:cubicBezTo>
                  <a:pt x="3703" y="1143"/>
                  <a:pt x="3167" y="1774"/>
                  <a:pt x="2644" y="2322"/>
                </a:cubicBezTo>
                <a:lnTo>
                  <a:pt x="2048" y="1572"/>
                </a:lnTo>
                <a:cubicBezTo>
                  <a:pt x="2358" y="1262"/>
                  <a:pt x="2667" y="1000"/>
                  <a:pt x="2977" y="703"/>
                </a:cubicBezTo>
                <a:close/>
                <a:moveTo>
                  <a:pt x="6215" y="703"/>
                </a:moveTo>
                <a:cubicBezTo>
                  <a:pt x="5299" y="1596"/>
                  <a:pt x="4394" y="2477"/>
                  <a:pt x="3501" y="3394"/>
                </a:cubicBezTo>
                <a:lnTo>
                  <a:pt x="2917" y="2655"/>
                </a:lnTo>
                <a:cubicBezTo>
                  <a:pt x="3572" y="2001"/>
                  <a:pt x="4227" y="1298"/>
                  <a:pt x="4882" y="703"/>
                </a:cubicBezTo>
                <a:close/>
                <a:moveTo>
                  <a:pt x="22134" y="703"/>
                </a:moveTo>
                <a:cubicBezTo>
                  <a:pt x="19979" y="2786"/>
                  <a:pt x="17824" y="5037"/>
                  <a:pt x="15681" y="7239"/>
                </a:cubicBezTo>
                <a:lnTo>
                  <a:pt x="14204" y="7227"/>
                </a:lnTo>
                <a:cubicBezTo>
                  <a:pt x="16467" y="5025"/>
                  <a:pt x="18765" y="2786"/>
                  <a:pt x="21051" y="703"/>
                </a:cubicBezTo>
                <a:close/>
                <a:moveTo>
                  <a:pt x="54079" y="703"/>
                </a:moveTo>
                <a:cubicBezTo>
                  <a:pt x="51828" y="2786"/>
                  <a:pt x="49578" y="5049"/>
                  <a:pt x="47328" y="7239"/>
                </a:cubicBezTo>
                <a:lnTo>
                  <a:pt x="46447" y="7227"/>
                </a:lnTo>
                <a:cubicBezTo>
                  <a:pt x="48578" y="5037"/>
                  <a:pt x="50697" y="2786"/>
                  <a:pt x="52840" y="703"/>
                </a:cubicBezTo>
                <a:close/>
                <a:moveTo>
                  <a:pt x="61079" y="1203"/>
                </a:moveTo>
                <a:lnTo>
                  <a:pt x="61651" y="1941"/>
                </a:lnTo>
                <a:cubicBezTo>
                  <a:pt x="59948" y="3691"/>
                  <a:pt x="58270" y="5453"/>
                  <a:pt x="56591" y="7239"/>
                </a:cubicBezTo>
                <a:lnTo>
                  <a:pt x="55579" y="7239"/>
                </a:lnTo>
                <a:cubicBezTo>
                  <a:pt x="55885" y="6944"/>
                  <a:pt x="56190" y="6604"/>
                  <a:pt x="56495" y="6299"/>
                </a:cubicBezTo>
                <a:cubicBezTo>
                  <a:pt x="58091" y="4668"/>
                  <a:pt x="59567" y="2917"/>
                  <a:pt x="61079" y="1203"/>
                </a:cubicBezTo>
                <a:close/>
                <a:moveTo>
                  <a:pt x="8013" y="703"/>
                </a:moveTo>
                <a:cubicBezTo>
                  <a:pt x="5858" y="2786"/>
                  <a:pt x="3703" y="5013"/>
                  <a:pt x="1584" y="7251"/>
                </a:cubicBezTo>
                <a:lnTo>
                  <a:pt x="1334" y="7251"/>
                </a:lnTo>
                <a:lnTo>
                  <a:pt x="3941" y="3941"/>
                </a:lnTo>
                <a:lnTo>
                  <a:pt x="3703" y="3667"/>
                </a:lnTo>
                <a:cubicBezTo>
                  <a:pt x="4691" y="2655"/>
                  <a:pt x="5680" y="1596"/>
                  <a:pt x="6680" y="703"/>
                </a:cubicBezTo>
                <a:close/>
                <a:moveTo>
                  <a:pt x="9835" y="703"/>
                </a:moveTo>
                <a:cubicBezTo>
                  <a:pt x="7597" y="2786"/>
                  <a:pt x="5358" y="5013"/>
                  <a:pt x="3144" y="7251"/>
                </a:cubicBezTo>
                <a:lnTo>
                  <a:pt x="2084" y="7251"/>
                </a:lnTo>
                <a:cubicBezTo>
                  <a:pt x="4370" y="5013"/>
                  <a:pt x="6644" y="2786"/>
                  <a:pt x="8906" y="703"/>
                </a:cubicBezTo>
                <a:close/>
                <a:moveTo>
                  <a:pt x="11240" y="703"/>
                </a:moveTo>
                <a:cubicBezTo>
                  <a:pt x="9109" y="2786"/>
                  <a:pt x="6989" y="5013"/>
                  <a:pt x="4906" y="7251"/>
                </a:cubicBezTo>
                <a:lnTo>
                  <a:pt x="3453" y="7251"/>
                </a:lnTo>
                <a:cubicBezTo>
                  <a:pt x="5703" y="5013"/>
                  <a:pt x="7930" y="2786"/>
                  <a:pt x="10168" y="703"/>
                </a:cubicBezTo>
                <a:close/>
                <a:moveTo>
                  <a:pt x="13026" y="703"/>
                </a:moveTo>
                <a:cubicBezTo>
                  <a:pt x="10859" y="2786"/>
                  <a:pt x="8716" y="5013"/>
                  <a:pt x="6608" y="7251"/>
                </a:cubicBezTo>
                <a:lnTo>
                  <a:pt x="5406" y="7251"/>
                </a:lnTo>
                <a:cubicBezTo>
                  <a:pt x="7489" y="5013"/>
                  <a:pt x="9561" y="2786"/>
                  <a:pt x="11645" y="703"/>
                </a:cubicBezTo>
                <a:close/>
                <a:moveTo>
                  <a:pt x="16038" y="703"/>
                </a:moveTo>
                <a:cubicBezTo>
                  <a:pt x="13752" y="2786"/>
                  <a:pt x="11430" y="5013"/>
                  <a:pt x="9144" y="7251"/>
                </a:cubicBezTo>
                <a:lnTo>
                  <a:pt x="7096" y="7251"/>
                </a:lnTo>
                <a:cubicBezTo>
                  <a:pt x="9216" y="5013"/>
                  <a:pt x="11347" y="2786"/>
                  <a:pt x="13490" y="703"/>
                </a:cubicBezTo>
                <a:close/>
                <a:moveTo>
                  <a:pt x="16348" y="667"/>
                </a:moveTo>
                <a:lnTo>
                  <a:pt x="18372" y="679"/>
                </a:lnTo>
                <a:cubicBezTo>
                  <a:pt x="16062" y="2870"/>
                  <a:pt x="13752" y="5013"/>
                  <a:pt x="11454" y="7251"/>
                </a:cubicBezTo>
                <a:lnTo>
                  <a:pt x="9621" y="7251"/>
                </a:lnTo>
                <a:cubicBezTo>
                  <a:pt x="11859" y="5013"/>
                  <a:pt x="14109" y="2870"/>
                  <a:pt x="16348" y="667"/>
                </a:cubicBezTo>
                <a:close/>
                <a:moveTo>
                  <a:pt x="20658" y="703"/>
                </a:moveTo>
                <a:cubicBezTo>
                  <a:pt x="18336" y="2786"/>
                  <a:pt x="15979" y="5013"/>
                  <a:pt x="13740" y="7251"/>
                </a:cubicBezTo>
                <a:lnTo>
                  <a:pt x="11835" y="7251"/>
                </a:lnTo>
                <a:cubicBezTo>
                  <a:pt x="14085" y="5013"/>
                  <a:pt x="16336" y="2786"/>
                  <a:pt x="18586" y="703"/>
                </a:cubicBezTo>
                <a:close/>
                <a:moveTo>
                  <a:pt x="24122" y="703"/>
                </a:moveTo>
                <a:cubicBezTo>
                  <a:pt x="21944" y="2786"/>
                  <a:pt x="19777" y="5013"/>
                  <a:pt x="17610" y="7251"/>
                </a:cubicBezTo>
                <a:lnTo>
                  <a:pt x="15824" y="7251"/>
                </a:lnTo>
                <a:cubicBezTo>
                  <a:pt x="18014" y="5013"/>
                  <a:pt x="20229" y="2786"/>
                  <a:pt x="22444" y="703"/>
                </a:cubicBezTo>
                <a:close/>
                <a:moveTo>
                  <a:pt x="25420" y="703"/>
                </a:moveTo>
                <a:cubicBezTo>
                  <a:pt x="23229" y="2786"/>
                  <a:pt x="21122" y="5013"/>
                  <a:pt x="19038" y="7251"/>
                </a:cubicBezTo>
                <a:lnTo>
                  <a:pt x="17955" y="7251"/>
                </a:lnTo>
                <a:cubicBezTo>
                  <a:pt x="20098" y="5013"/>
                  <a:pt x="22265" y="2786"/>
                  <a:pt x="24444" y="703"/>
                </a:cubicBezTo>
                <a:close/>
                <a:moveTo>
                  <a:pt x="27956" y="703"/>
                </a:moveTo>
                <a:cubicBezTo>
                  <a:pt x="27456" y="1143"/>
                  <a:pt x="26944" y="1667"/>
                  <a:pt x="26456" y="2155"/>
                </a:cubicBezTo>
                <a:cubicBezTo>
                  <a:pt x="24730" y="3858"/>
                  <a:pt x="23003" y="5465"/>
                  <a:pt x="21277" y="7251"/>
                </a:cubicBezTo>
                <a:lnTo>
                  <a:pt x="19348" y="7251"/>
                </a:lnTo>
                <a:cubicBezTo>
                  <a:pt x="21086" y="5310"/>
                  <a:pt x="22848" y="3548"/>
                  <a:pt x="24658" y="1762"/>
                </a:cubicBezTo>
                <a:cubicBezTo>
                  <a:pt x="25015" y="1393"/>
                  <a:pt x="25384" y="1000"/>
                  <a:pt x="25754" y="703"/>
                </a:cubicBezTo>
                <a:close/>
                <a:moveTo>
                  <a:pt x="30183" y="703"/>
                </a:moveTo>
                <a:cubicBezTo>
                  <a:pt x="29599" y="1298"/>
                  <a:pt x="29004" y="1893"/>
                  <a:pt x="28421" y="2501"/>
                </a:cubicBezTo>
                <a:cubicBezTo>
                  <a:pt x="26897" y="4096"/>
                  <a:pt x="25349" y="5608"/>
                  <a:pt x="23801" y="7251"/>
                </a:cubicBezTo>
                <a:lnTo>
                  <a:pt x="21467" y="7251"/>
                </a:lnTo>
                <a:cubicBezTo>
                  <a:pt x="22944" y="5763"/>
                  <a:pt x="24420" y="4429"/>
                  <a:pt x="25849" y="3001"/>
                </a:cubicBezTo>
                <a:cubicBezTo>
                  <a:pt x="26611" y="2227"/>
                  <a:pt x="27397" y="1441"/>
                  <a:pt x="28171" y="703"/>
                </a:cubicBezTo>
                <a:close/>
                <a:moveTo>
                  <a:pt x="33100" y="703"/>
                </a:moveTo>
                <a:cubicBezTo>
                  <a:pt x="31635" y="2191"/>
                  <a:pt x="30159" y="3632"/>
                  <a:pt x="28671" y="5084"/>
                </a:cubicBezTo>
                <a:cubicBezTo>
                  <a:pt x="27932" y="5811"/>
                  <a:pt x="27194" y="6501"/>
                  <a:pt x="26456" y="7251"/>
                </a:cubicBezTo>
                <a:lnTo>
                  <a:pt x="24087" y="7251"/>
                </a:lnTo>
                <a:cubicBezTo>
                  <a:pt x="25587" y="5608"/>
                  <a:pt x="27075" y="4179"/>
                  <a:pt x="28563" y="2632"/>
                </a:cubicBezTo>
                <a:cubicBezTo>
                  <a:pt x="29183" y="1977"/>
                  <a:pt x="29825" y="1298"/>
                  <a:pt x="30468" y="703"/>
                </a:cubicBezTo>
                <a:close/>
                <a:moveTo>
                  <a:pt x="35005" y="703"/>
                </a:moveTo>
                <a:cubicBezTo>
                  <a:pt x="33219" y="2489"/>
                  <a:pt x="31397" y="4358"/>
                  <a:pt x="29516" y="6132"/>
                </a:cubicBezTo>
                <a:cubicBezTo>
                  <a:pt x="29123" y="6501"/>
                  <a:pt x="28742" y="6799"/>
                  <a:pt x="28349" y="7251"/>
                </a:cubicBezTo>
                <a:lnTo>
                  <a:pt x="26789" y="7251"/>
                </a:lnTo>
                <a:cubicBezTo>
                  <a:pt x="29040" y="5013"/>
                  <a:pt x="31290" y="2786"/>
                  <a:pt x="33528" y="703"/>
                </a:cubicBezTo>
                <a:close/>
                <a:moveTo>
                  <a:pt x="36314" y="703"/>
                </a:moveTo>
                <a:cubicBezTo>
                  <a:pt x="34576" y="2334"/>
                  <a:pt x="32838" y="4120"/>
                  <a:pt x="31099" y="5834"/>
                </a:cubicBezTo>
                <a:cubicBezTo>
                  <a:pt x="30611" y="6299"/>
                  <a:pt x="30135" y="6799"/>
                  <a:pt x="29647" y="7251"/>
                </a:cubicBezTo>
                <a:lnTo>
                  <a:pt x="28635" y="7251"/>
                </a:lnTo>
                <a:cubicBezTo>
                  <a:pt x="28730" y="7096"/>
                  <a:pt x="28825" y="7061"/>
                  <a:pt x="28933" y="6965"/>
                </a:cubicBezTo>
                <a:cubicBezTo>
                  <a:pt x="31111" y="4918"/>
                  <a:pt x="33243" y="2786"/>
                  <a:pt x="35362" y="703"/>
                </a:cubicBezTo>
                <a:close/>
                <a:moveTo>
                  <a:pt x="37684" y="703"/>
                </a:moveTo>
                <a:cubicBezTo>
                  <a:pt x="35540" y="2786"/>
                  <a:pt x="33397" y="5013"/>
                  <a:pt x="31266" y="7251"/>
                </a:cubicBezTo>
                <a:lnTo>
                  <a:pt x="29897" y="7251"/>
                </a:lnTo>
                <a:cubicBezTo>
                  <a:pt x="30099" y="6954"/>
                  <a:pt x="30290" y="6870"/>
                  <a:pt x="30480" y="6680"/>
                </a:cubicBezTo>
                <a:cubicBezTo>
                  <a:pt x="32516" y="4679"/>
                  <a:pt x="34576" y="2632"/>
                  <a:pt x="36636" y="703"/>
                </a:cubicBezTo>
                <a:close/>
                <a:moveTo>
                  <a:pt x="39601" y="703"/>
                </a:moveTo>
                <a:cubicBezTo>
                  <a:pt x="37600" y="2632"/>
                  <a:pt x="35600" y="4608"/>
                  <a:pt x="33647" y="6596"/>
                </a:cubicBezTo>
                <a:cubicBezTo>
                  <a:pt x="33433"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3" y="7096"/>
                  <a:pt x="33647" y="6930"/>
                  <a:pt x="33814" y="6763"/>
                </a:cubicBezTo>
                <a:cubicBezTo>
                  <a:pt x="35814" y="4703"/>
                  <a:pt x="37898" y="2632"/>
                  <a:pt x="39993" y="703"/>
                </a:cubicBezTo>
                <a:close/>
                <a:moveTo>
                  <a:pt x="44327" y="703"/>
                </a:moveTo>
                <a:cubicBezTo>
                  <a:pt x="42029" y="2786"/>
                  <a:pt x="39720" y="5013"/>
                  <a:pt x="37422" y="7251"/>
                </a:cubicBezTo>
                <a:lnTo>
                  <a:pt x="35445" y="7251"/>
                </a:lnTo>
                <a:cubicBezTo>
                  <a:pt x="37672" y="5013"/>
                  <a:pt x="39922" y="2786"/>
                  <a:pt x="42160" y="703"/>
                </a:cubicBezTo>
                <a:close/>
                <a:moveTo>
                  <a:pt x="46208" y="703"/>
                </a:moveTo>
                <a:cubicBezTo>
                  <a:pt x="43982" y="2786"/>
                  <a:pt x="41744" y="5013"/>
                  <a:pt x="39481" y="7251"/>
                </a:cubicBezTo>
                <a:lnTo>
                  <a:pt x="37684" y="7251"/>
                </a:lnTo>
                <a:cubicBezTo>
                  <a:pt x="39993" y="5013"/>
                  <a:pt x="42315" y="2786"/>
                  <a:pt x="44613" y="703"/>
                </a:cubicBezTo>
                <a:close/>
                <a:moveTo>
                  <a:pt x="49030" y="703"/>
                </a:moveTo>
                <a:cubicBezTo>
                  <a:pt x="46828" y="2786"/>
                  <a:pt x="44649" y="5013"/>
                  <a:pt x="42458" y="7251"/>
                </a:cubicBezTo>
                <a:lnTo>
                  <a:pt x="39791" y="7251"/>
                </a:lnTo>
                <a:cubicBezTo>
                  <a:pt x="42053" y="5013"/>
                  <a:pt x="44303" y="2786"/>
                  <a:pt x="46530" y="703"/>
                </a:cubicBezTo>
                <a:close/>
                <a:moveTo>
                  <a:pt x="50792" y="703"/>
                </a:moveTo>
                <a:cubicBezTo>
                  <a:pt x="50721" y="703"/>
                  <a:pt x="50650" y="846"/>
                  <a:pt x="50578" y="917"/>
                </a:cubicBezTo>
                <a:cubicBezTo>
                  <a:pt x="48483" y="3048"/>
                  <a:pt x="46363" y="5168"/>
                  <a:pt x="44244" y="7251"/>
                </a:cubicBezTo>
                <a:lnTo>
                  <a:pt x="42744" y="7251"/>
                </a:lnTo>
                <a:cubicBezTo>
                  <a:pt x="44970" y="5013"/>
                  <a:pt x="47185" y="2786"/>
                  <a:pt x="49411" y="703"/>
                </a:cubicBezTo>
                <a:close/>
                <a:moveTo>
                  <a:pt x="52662" y="703"/>
                </a:moveTo>
                <a:cubicBezTo>
                  <a:pt x="51733" y="1596"/>
                  <a:pt x="50804" y="2691"/>
                  <a:pt x="49852" y="3656"/>
                </a:cubicBezTo>
                <a:cubicBezTo>
                  <a:pt x="48661" y="4858"/>
                  <a:pt x="47471" y="6061"/>
                  <a:pt x="46280" y="7251"/>
                </a:cubicBezTo>
                <a:lnTo>
                  <a:pt x="44613" y="7251"/>
                </a:lnTo>
                <a:cubicBezTo>
                  <a:pt x="46673" y="5168"/>
                  <a:pt x="48721" y="3167"/>
                  <a:pt x="50769" y="1108"/>
                </a:cubicBezTo>
                <a:cubicBezTo>
                  <a:pt x="50900" y="977"/>
                  <a:pt x="51031" y="846"/>
                  <a:pt x="51161" y="703"/>
                </a:cubicBezTo>
                <a:close/>
                <a:moveTo>
                  <a:pt x="56781" y="703"/>
                </a:moveTo>
                <a:cubicBezTo>
                  <a:pt x="54579" y="2786"/>
                  <a:pt x="52376" y="5013"/>
                  <a:pt x="50149" y="7251"/>
                </a:cubicBezTo>
                <a:lnTo>
                  <a:pt x="48090" y="7251"/>
                </a:lnTo>
                <a:cubicBezTo>
                  <a:pt x="50280" y="5013"/>
                  <a:pt x="52459" y="2786"/>
                  <a:pt x="54638" y="703"/>
                </a:cubicBezTo>
                <a:close/>
                <a:moveTo>
                  <a:pt x="58484" y="703"/>
                </a:moveTo>
                <a:cubicBezTo>
                  <a:pt x="56365" y="2929"/>
                  <a:pt x="54186" y="5013"/>
                  <a:pt x="51983" y="7251"/>
                </a:cubicBezTo>
                <a:lnTo>
                  <a:pt x="50471" y="7251"/>
                </a:lnTo>
                <a:cubicBezTo>
                  <a:pt x="52709" y="5013"/>
                  <a:pt x="54924" y="2786"/>
                  <a:pt x="57138" y="703"/>
                </a:cubicBezTo>
                <a:close/>
                <a:moveTo>
                  <a:pt x="59651" y="703"/>
                </a:moveTo>
                <a:cubicBezTo>
                  <a:pt x="58210" y="2191"/>
                  <a:pt x="56805" y="3929"/>
                  <a:pt x="55329" y="5501"/>
                </a:cubicBezTo>
                <a:cubicBezTo>
                  <a:pt x="54793" y="6084"/>
                  <a:pt x="54233" y="6656"/>
                  <a:pt x="53686" y="7251"/>
                </a:cubicBezTo>
                <a:lnTo>
                  <a:pt x="52566" y="7251"/>
                </a:lnTo>
                <a:cubicBezTo>
                  <a:pt x="54757" y="5013"/>
                  <a:pt x="56924" y="2929"/>
                  <a:pt x="58996" y="703"/>
                </a:cubicBezTo>
                <a:close/>
                <a:moveTo>
                  <a:pt x="60663" y="703"/>
                </a:moveTo>
                <a:lnTo>
                  <a:pt x="60901" y="977"/>
                </a:lnTo>
                <a:cubicBezTo>
                  <a:pt x="59377" y="2703"/>
                  <a:pt x="57912" y="4501"/>
                  <a:pt x="56329" y="6156"/>
                </a:cubicBezTo>
                <a:cubicBezTo>
                  <a:pt x="55984" y="6513"/>
                  <a:pt x="55626" y="6799"/>
                  <a:pt x="55281" y="7251"/>
                </a:cubicBezTo>
                <a:lnTo>
                  <a:pt x="53876" y="7251"/>
                </a:lnTo>
                <a:cubicBezTo>
                  <a:pt x="55936" y="5013"/>
                  <a:pt x="57960" y="2786"/>
                  <a:pt x="59996" y="703"/>
                </a:cubicBezTo>
                <a:close/>
                <a:moveTo>
                  <a:pt x="61829" y="2167"/>
                </a:moveTo>
                <a:lnTo>
                  <a:pt x="62675" y="3251"/>
                </a:lnTo>
                <a:cubicBezTo>
                  <a:pt x="61532" y="4608"/>
                  <a:pt x="60353" y="5906"/>
                  <a:pt x="59162" y="7251"/>
                </a:cubicBezTo>
                <a:lnTo>
                  <a:pt x="57007" y="7251"/>
                </a:lnTo>
                <a:cubicBezTo>
                  <a:pt x="58615" y="5465"/>
                  <a:pt x="60222" y="3846"/>
                  <a:pt x="61829" y="2167"/>
                </a:cubicBezTo>
                <a:close/>
                <a:moveTo>
                  <a:pt x="62830" y="3441"/>
                </a:moveTo>
                <a:lnTo>
                  <a:pt x="63175" y="3882"/>
                </a:lnTo>
                <a:lnTo>
                  <a:pt x="60651" y="7251"/>
                </a:lnTo>
                <a:lnTo>
                  <a:pt x="59532" y="7251"/>
                </a:lnTo>
                <a:cubicBezTo>
                  <a:pt x="60651" y="5906"/>
                  <a:pt x="61746" y="4715"/>
                  <a:pt x="62830" y="3441"/>
                </a:cubicBezTo>
                <a:close/>
                <a:moveTo>
                  <a:pt x="0" y="0"/>
                </a:moveTo>
                <a:lnTo>
                  <a:pt x="3120" y="3917"/>
                </a:lnTo>
                <a:lnTo>
                  <a:pt x="0" y="7847"/>
                </a:lnTo>
                <a:lnTo>
                  <a:pt x="60972" y="7847"/>
                </a:lnTo>
                <a:lnTo>
                  <a:pt x="63985" y="3846"/>
                </a:lnTo>
                <a:lnTo>
                  <a:pt x="609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3CA5"/>
              </a:solidFill>
              <a:effectLst/>
              <a:uLnTx/>
              <a:uFillTx/>
              <a:latin typeface="Arial"/>
              <a:cs typeface="Arial"/>
              <a:sym typeface="Arial"/>
            </a:endParaRPr>
          </a:p>
        </p:txBody>
      </p:sp>
      <p:sp>
        <p:nvSpPr>
          <p:cNvPr id="952" name="Google Shape;2504;p45">
            <a:extLst>
              <a:ext uri="{FF2B5EF4-FFF2-40B4-BE49-F238E27FC236}">
                <a16:creationId xmlns:a16="http://schemas.microsoft.com/office/drawing/2014/main" id="{82E47969-228E-DE77-6AD8-37C6391710AC}"/>
              </a:ext>
            </a:extLst>
          </p:cNvPr>
          <p:cNvSpPr txBox="1"/>
          <p:nvPr/>
        </p:nvSpPr>
        <p:spPr>
          <a:xfrm>
            <a:off x="0" y="2697500"/>
            <a:ext cx="2247733" cy="153701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dirty="0">
                <a:solidFill>
                  <a:schemeClr val="bg2">
                    <a:lumMod val="50000"/>
                  </a:schemeClr>
                </a:solidFill>
                <a:latin typeface="Montserrat" panose="00000500000000000000" pitchFamily="2" charset="0"/>
                <a:cs typeface="Arial" panose="020B0604020202020204" pitchFamily="34" charset="0"/>
              </a:rPr>
              <a:t>CNNs đã cải thiện đáng kể hiệu suất của các hệ thống nhận dạng hình ảnh trên nhiều tác vụ khác nhau như phân loại hình ảnh, nhận diện vật thể, và phát hiện vùng quan trọng.</a:t>
            </a:r>
            <a:endParaRPr lang="vi-VN" sz="1200" dirty="0">
              <a:solidFill>
                <a:schemeClr val="bg2">
                  <a:lumMod val="50000"/>
                </a:schemeClr>
              </a:solidFill>
              <a:latin typeface="Montserrat" panose="00000500000000000000" pitchFamily="2" charset="0"/>
              <a:cs typeface="Arial" panose="020B0604020202020204" pitchFamily="34" charset="0"/>
              <a:sym typeface="Roboto"/>
            </a:endParaRPr>
          </a:p>
        </p:txBody>
      </p:sp>
      <p:sp>
        <p:nvSpPr>
          <p:cNvPr id="953" name="Google Shape;2505;p45">
            <a:extLst>
              <a:ext uri="{FF2B5EF4-FFF2-40B4-BE49-F238E27FC236}">
                <a16:creationId xmlns:a16="http://schemas.microsoft.com/office/drawing/2014/main" id="{B4B07591-8418-CD70-86BB-57E6FC433E7F}"/>
              </a:ext>
            </a:extLst>
          </p:cNvPr>
          <p:cNvSpPr txBox="1"/>
          <p:nvPr/>
        </p:nvSpPr>
        <p:spPr>
          <a:xfrm>
            <a:off x="-121289" y="1183590"/>
            <a:ext cx="2538059" cy="917982"/>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dirty="0">
                <a:solidFill>
                  <a:srgbClr val="003CA5"/>
                </a:solidFill>
                <a:latin typeface="+mn-lt"/>
                <a:ea typeface="Fira Sans Extra Condensed Medium"/>
                <a:cs typeface="Fira Sans Extra Condensed Medium"/>
                <a:sym typeface="Fira Sans Extra Condensed Medium"/>
              </a:rPr>
              <a:t>01.</a:t>
            </a:r>
            <a:r>
              <a:rPr kumimoji="0" lang="en-US" sz="1500" b="1" i="0" u="none" strike="noStrike" kern="0" cap="none" spc="0" normalizeH="0" baseline="0" noProof="0" dirty="0" err="1">
                <a:ln>
                  <a:noFill/>
                </a:ln>
                <a:solidFill>
                  <a:srgbClr val="003CA5"/>
                </a:solidFill>
                <a:effectLst/>
                <a:uLnTx/>
                <a:uFillTx/>
                <a:latin typeface="+mn-lt"/>
                <a:ea typeface="Fira Sans Extra Condensed Medium"/>
                <a:cs typeface="Fira Sans Extra Condensed Medium"/>
                <a:sym typeface="Fira Sans Extra Condensed Medium"/>
              </a:rPr>
              <a:t>Phát</a:t>
            </a:r>
            <a:r>
              <a:rPr kumimoji="0" lang="en-US" sz="1500" b="1" i="0" u="none" strike="noStrike" kern="0" cap="none" spc="0" normalizeH="0" baseline="0" noProof="0" dirty="0">
                <a:ln>
                  <a:noFill/>
                </a:ln>
                <a:solidFill>
                  <a:srgbClr val="003CA5"/>
                </a:solidFill>
                <a:effectLst/>
                <a:uLnTx/>
                <a:uFillTx/>
                <a:latin typeface="+mn-lt"/>
                <a:ea typeface="Fira Sans Extra Condensed Medium"/>
                <a:cs typeface="Fira Sans Extra Condensed Medium"/>
                <a:sym typeface="Fira Sans Extra Condensed Medium"/>
              </a:rPr>
              <a:t> </a:t>
            </a:r>
            <a:r>
              <a:rPr kumimoji="0" lang="en-US" sz="1500" b="1" i="0" u="none" strike="noStrike" kern="0" cap="none" spc="0" normalizeH="0" baseline="0" noProof="0" dirty="0" err="1">
                <a:ln>
                  <a:noFill/>
                </a:ln>
                <a:solidFill>
                  <a:srgbClr val="003CA5"/>
                </a:solidFill>
                <a:effectLst/>
                <a:uLnTx/>
                <a:uFillTx/>
                <a:latin typeface="+mn-lt"/>
                <a:ea typeface="Fira Sans Extra Condensed Medium"/>
                <a:cs typeface="Fira Sans Extra Condensed Medium"/>
                <a:sym typeface="Fira Sans Extra Condensed Medium"/>
              </a:rPr>
              <a:t>triển</a:t>
            </a:r>
            <a:r>
              <a:rPr kumimoji="0" lang="en-US" sz="1500" b="1" i="0" u="none" strike="noStrike" kern="0" cap="none" spc="0" normalizeH="0" baseline="0" noProof="0" dirty="0">
                <a:ln>
                  <a:noFill/>
                </a:ln>
                <a:solidFill>
                  <a:srgbClr val="003CA5"/>
                </a:solidFill>
                <a:effectLst/>
                <a:uLnTx/>
                <a:uFillTx/>
                <a:latin typeface="+mn-lt"/>
                <a:ea typeface="Fira Sans Extra Condensed Medium"/>
                <a:cs typeface="Fira Sans Extra Condensed Medium"/>
                <a:sym typeface="Fira Sans Extra Condensed Medium"/>
              </a:rPr>
              <a:t> </a:t>
            </a:r>
            <a:r>
              <a:rPr kumimoji="0" lang="en-US" sz="1500" b="1" i="0" u="none" strike="noStrike" kern="0" cap="none" spc="0" normalizeH="0" baseline="0" noProof="0" dirty="0" err="1">
                <a:ln>
                  <a:noFill/>
                </a:ln>
                <a:solidFill>
                  <a:srgbClr val="003CA5"/>
                </a:solidFill>
                <a:effectLst/>
                <a:uLnTx/>
                <a:uFillTx/>
                <a:latin typeface="+mn-lt"/>
                <a:ea typeface="Fira Sans Extra Condensed Medium"/>
                <a:cs typeface="Fira Sans Extra Condensed Medium"/>
                <a:sym typeface="Fira Sans Extra Condensed Medium"/>
              </a:rPr>
              <a:t>của</a:t>
            </a:r>
            <a:r>
              <a:rPr kumimoji="0" lang="en-US" sz="1500" b="1" i="0" u="none" strike="noStrike" kern="0" cap="none" spc="0" normalizeH="0" baseline="0" noProof="0" dirty="0">
                <a:ln>
                  <a:noFill/>
                </a:ln>
                <a:solidFill>
                  <a:srgbClr val="003CA5"/>
                </a:solidFill>
                <a:effectLst/>
                <a:uLnTx/>
                <a:uFillTx/>
                <a:latin typeface="+mn-lt"/>
                <a:ea typeface="Fira Sans Extra Condensed Medium"/>
                <a:cs typeface="Fira Sans Extra Condensed Medium"/>
                <a:sym typeface="Fira Sans Extra Condensed Medium"/>
              </a:rPr>
              <a:t> Convolutional Neural Networks (CNNs) </a:t>
            </a:r>
          </a:p>
        </p:txBody>
      </p:sp>
      <p:sp>
        <p:nvSpPr>
          <p:cNvPr id="954" name="Google Shape;2492;p45">
            <a:extLst>
              <a:ext uri="{FF2B5EF4-FFF2-40B4-BE49-F238E27FC236}">
                <a16:creationId xmlns:a16="http://schemas.microsoft.com/office/drawing/2014/main" id="{C7DFEC4E-9CA6-E5C5-5AB1-307144CB9C58}"/>
              </a:ext>
            </a:extLst>
          </p:cNvPr>
          <p:cNvSpPr/>
          <p:nvPr/>
        </p:nvSpPr>
        <p:spPr>
          <a:xfrm>
            <a:off x="1058391" y="2050797"/>
            <a:ext cx="107406" cy="344229"/>
          </a:xfrm>
          <a:custGeom>
            <a:avLst/>
            <a:gdLst/>
            <a:ahLst/>
            <a:cxnLst/>
            <a:rect l="l" t="t" r="r" b="b"/>
            <a:pathLst>
              <a:path w="4919" h="15765" extrusionOk="0">
                <a:moveTo>
                  <a:pt x="2454" y="0"/>
                </a:moveTo>
                <a:cubicBezTo>
                  <a:pt x="1084" y="0"/>
                  <a:pt x="1" y="1108"/>
                  <a:pt x="1" y="2477"/>
                </a:cubicBezTo>
                <a:cubicBezTo>
                  <a:pt x="1" y="3727"/>
                  <a:pt x="977" y="4763"/>
                  <a:pt x="2168" y="4918"/>
                </a:cubicBezTo>
                <a:lnTo>
                  <a:pt x="2168" y="15764"/>
                </a:lnTo>
                <a:lnTo>
                  <a:pt x="2763" y="15764"/>
                </a:lnTo>
                <a:lnTo>
                  <a:pt x="2763" y="4918"/>
                </a:lnTo>
                <a:cubicBezTo>
                  <a:pt x="3954" y="4763"/>
                  <a:pt x="4918" y="3727"/>
                  <a:pt x="4918" y="2477"/>
                </a:cubicBezTo>
                <a:cubicBezTo>
                  <a:pt x="4918" y="1108"/>
                  <a:pt x="3823" y="0"/>
                  <a:pt x="24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3CA5"/>
              </a:solidFill>
              <a:effectLst/>
              <a:uLnTx/>
              <a:uFillTx/>
              <a:latin typeface="Arial"/>
              <a:cs typeface="Arial"/>
              <a:sym typeface="Arial"/>
            </a:endParaRPr>
          </a:p>
        </p:txBody>
      </p:sp>
      <p:sp>
        <p:nvSpPr>
          <p:cNvPr id="955" name="Google Shape;2491;p45">
            <a:extLst>
              <a:ext uri="{FF2B5EF4-FFF2-40B4-BE49-F238E27FC236}">
                <a16:creationId xmlns:a16="http://schemas.microsoft.com/office/drawing/2014/main" id="{F2DAB180-8BC5-B5C4-C1EE-4E49CBCF0C0D}"/>
              </a:ext>
            </a:extLst>
          </p:cNvPr>
          <p:cNvSpPr/>
          <p:nvPr/>
        </p:nvSpPr>
        <p:spPr>
          <a:xfrm>
            <a:off x="2420969" y="2395505"/>
            <a:ext cx="1990249" cy="164367"/>
          </a:xfrm>
          <a:custGeom>
            <a:avLst/>
            <a:gdLst/>
            <a:ahLst/>
            <a:cxnLst/>
            <a:rect l="l" t="t" r="r" b="b"/>
            <a:pathLst>
              <a:path w="63985" h="7847" extrusionOk="0">
                <a:moveTo>
                  <a:pt x="2679" y="703"/>
                </a:moveTo>
                <a:cubicBezTo>
                  <a:pt x="2429" y="846"/>
                  <a:pt x="2167" y="1179"/>
                  <a:pt x="1917" y="1429"/>
                </a:cubicBezTo>
                <a:lnTo>
                  <a:pt x="1334" y="703"/>
                </a:lnTo>
                <a:close/>
                <a:moveTo>
                  <a:pt x="4239" y="703"/>
                </a:moveTo>
                <a:cubicBezTo>
                  <a:pt x="3703" y="1143"/>
                  <a:pt x="3167" y="1774"/>
                  <a:pt x="2644" y="2322"/>
                </a:cubicBezTo>
                <a:lnTo>
                  <a:pt x="2048" y="1572"/>
                </a:lnTo>
                <a:cubicBezTo>
                  <a:pt x="2358" y="1262"/>
                  <a:pt x="2667" y="1000"/>
                  <a:pt x="2977" y="703"/>
                </a:cubicBezTo>
                <a:close/>
                <a:moveTo>
                  <a:pt x="6215" y="703"/>
                </a:moveTo>
                <a:cubicBezTo>
                  <a:pt x="5299" y="1596"/>
                  <a:pt x="4394" y="2477"/>
                  <a:pt x="3501" y="3394"/>
                </a:cubicBezTo>
                <a:lnTo>
                  <a:pt x="2917" y="2655"/>
                </a:lnTo>
                <a:cubicBezTo>
                  <a:pt x="3572" y="2001"/>
                  <a:pt x="4227" y="1298"/>
                  <a:pt x="4882" y="703"/>
                </a:cubicBezTo>
                <a:close/>
                <a:moveTo>
                  <a:pt x="22134" y="703"/>
                </a:moveTo>
                <a:cubicBezTo>
                  <a:pt x="19979" y="2786"/>
                  <a:pt x="17824" y="5037"/>
                  <a:pt x="15681" y="7239"/>
                </a:cubicBezTo>
                <a:lnTo>
                  <a:pt x="14204" y="7227"/>
                </a:lnTo>
                <a:cubicBezTo>
                  <a:pt x="16467" y="5025"/>
                  <a:pt x="18765" y="2786"/>
                  <a:pt x="21051" y="703"/>
                </a:cubicBezTo>
                <a:close/>
                <a:moveTo>
                  <a:pt x="54079" y="703"/>
                </a:moveTo>
                <a:cubicBezTo>
                  <a:pt x="51828" y="2786"/>
                  <a:pt x="49578" y="5049"/>
                  <a:pt x="47328" y="7239"/>
                </a:cubicBezTo>
                <a:lnTo>
                  <a:pt x="46447" y="7227"/>
                </a:lnTo>
                <a:cubicBezTo>
                  <a:pt x="48578" y="5037"/>
                  <a:pt x="50697" y="2786"/>
                  <a:pt x="52840" y="703"/>
                </a:cubicBezTo>
                <a:close/>
                <a:moveTo>
                  <a:pt x="61079" y="1203"/>
                </a:moveTo>
                <a:lnTo>
                  <a:pt x="61651" y="1941"/>
                </a:lnTo>
                <a:cubicBezTo>
                  <a:pt x="59948" y="3691"/>
                  <a:pt x="58270" y="5453"/>
                  <a:pt x="56591" y="7239"/>
                </a:cubicBezTo>
                <a:lnTo>
                  <a:pt x="55579" y="7239"/>
                </a:lnTo>
                <a:cubicBezTo>
                  <a:pt x="55885" y="6944"/>
                  <a:pt x="56190" y="6604"/>
                  <a:pt x="56495" y="6299"/>
                </a:cubicBezTo>
                <a:cubicBezTo>
                  <a:pt x="58091" y="4668"/>
                  <a:pt x="59567" y="2917"/>
                  <a:pt x="61079" y="1203"/>
                </a:cubicBezTo>
                <a:close/>
                <a:moveTo>
                  <a:pt x="8013" y="703"/>
                </a:moveTo>
                <a:cubicBezTo>
                  <a:pt x="5858" y="2786"/>
                  <a:pt x="3703" y="5013"/>
                  <a:pt x="1584" y="7251"/>
                </a:cubicBezTo>
                <a:lnTo>
                  <a:pt x="1334" y="7251"/>
                </a:lnTo>
                <a:lnTo>
                  <a:pt x="3941" y="3941"/>
                </a:lnTo>
                <a:lnTo>
                  <a:pt x="3703" y="3667"/>
                </a:lnTo>
                <a:cubicBezTo>
                  <a:pt x="4691" y="2655"/>
                  <a:pt x="5680" y="1596"/>
                  <a:pt x="6680" y="703"/>
                </a:cubicBezTo>
                <a:close/>
                <a:moveTo>
                  <a:pt x="9835" y="703"/>
                </a:moveTo>
                <a:cubicBezTo>
                  <a:pt x="7597" y="2786"/>
                  <a:pt x="5358" y="5013"/>
                  <a:pt x="3144" y="7251"/>
                </a:cubicBezTo>
                <a:lnTo>
                  <a:pt x="2084" y="7251"/>
                </a:lnTo>
                <a:cubicBezTo>
                  <a:pt x="4370" y="5013"/>
                  <a:pt x="6644" y="2786"/>
                  <a:pt x="8906" y="703"/>
                </a:cubicBezTo>
                <a:close/>
                <a:moveTo>
                  <a:pt x="11240" y="703"/>
                </a:moveTo>
                <a:cubicBezTo>
                  <a:pt x="9109" y="2786"/>
                  <a:pt x="6989" y="5013"/>
                  <a:pt x="4906" y="7251"/>
                </a:cubicBezTo>
                <a:lnTo>
                  <a:pt x="3453" y="7251"/>
                </a:lnTo>
                <a:cubicBezTo>
                  <a:pt x="5703" y="5013"/>
                  <a:pt x="7930" y="2786"/>
                  <a:pt x="10168" y="703"/>
                </a:cubicBezTo>
                <a:close/>
                <a:moveTo>
                  <a:pt x="13026" y="703"/>
                </a:moveTo>
                <a:cubicBezTo>
                  <a:pt x="10859" y="2786"/>
                  <a:pt x="8716" y="5013"/>
                  <a:pt x="6608" y="7251"/>
                </a:cubicBezTo>
                <a:lnTo>
                  <a:pt x="5406" y="7251"/>
                </a:lnTo>
                <a:cubicBezTo>
                  <a:pt x="7489" y="5013"/>
                  <a:pt x="9561" y="2786"/>
                  <a:pt x="11645" y="703"/>
                </a:cubicBezTo>
                <a:close/>
                <a:moveTo>
                  <a:pt x="16038" y="703"/>
                </a:moveTo>
                <a:cubicBezTo>
                  <a:pt x="13752" y="2786"/>
                  <a:pt x="11430" y="5013"/>
                  <a:pt x="9144" y="7251"/>
                </a:cubicBezTo>
                <a:lnTo>
                  <a:pt x="7096" y="7251"/>
                </a:lnTo>
                <a:cubicBezTo>
                  <a:pt x="9216" y="5013"/>
                  <a:pt x="11347" y="2786"/>
                  <a:pt x="13490" y="703"/>
                </a:cubicBezTo>
                <a:close/>
                <a:moveTo>
                  <a:pt x="16348" y="667"/>
                </a:moveTo>
                <a:lnTo>
                  <a:pt x="18372" y="679"/>
                </a:lnTo>
                <a:cubicBezTo>
                  <a:pt x="16062" y="2870"/>
                  <a:pt x="13752" y="5013"/>
                  <a:pt x="11454" y="7251"/>
                </a:cubicBezTo>
                <a:lnTo>
                  <a:pt x="9621" y="7251"/>
                </a:lnTo>
                <a:cubicBezTo>
                  <a:pt x="11859" y="5013"/>
                  <a:pt x="14109" y="2870"/>
                  <a:pt x="16348" y="667"/>
                </a:cubicBezTo>
                <a:close/>
                <a:moveTo>
                  <a:pt x="20658" y="703"/>
                </a:moveTo>
                <a:cubicBezTo>
                  <a:pt x="18336" y="2786"/>
                  <a:pt x="15979" y="5013"/>
                  <a:pt x="13740" y="7251"/>
                </a:cubicBezTo>
                <a:lnTo>
                  <a:pt x="11835" y="7251"/>
                </a:lnTo>
                <a:cubicBezTo>
                  <a:pt x="14085" y="5013"/>
                  <a:pt x="16336" y="2786"/>
                  <a:pt x="18586" y="703"/>
                </a:cubicBezTo>
                <a:close/>
                <a:moveTo>
                  <a:pt x="24122" y="703"/>
                </a:moveTo>
                <a:cubicBezTo>
                  <a:pt x="21944" y="2786"/>
                  <a:pt x="19777" y="5013"/>
                  <a:pt x="17610" y="7251"/>
                </a:cubicBezTo>
                <a:lnTo>
                  <a:pt x="15824" y="7251"/>
                </a:lnTo>
                <a:cubicBezTo>
                  <a:pt x="18014" y="5013"/>
                  <a:pt x="20229" y="2786"/>
                  <a:pt x="22444" y="703"/>
                </a:cubicBezTo>
                <a:close/>
                <a:moveTo>
                  <a:pt x="25420" y="703"/>
                </a:moveTo>
                <a:cubicBezTo>
                  <a:pt x="23229" y="2786"/>
                  <a:pt x="21122" y="5013"/>
                  <a:pt x="19038" y="7251"/>
                </a:cubicBezTo>
                <a:lnTo>
                  <a:pt x="17955" y="7251"/>
                </a:lnTo>
                <a:cubicBezTo>
                  <a:pt x="20098" y="5013"/>
                  <a:pt x="22265" y="2786"/>
                  <a:pt x="24444" y="703"/>
                </a:cubicBezTo>
                <a:close/>
                <a:moveTo>
                  <a:pt x="27956" y="703"/>
                </a:moveTo>
                <a:cubicBezTo>
                  <a:pt x="27456" y="1143"/>
                  <a:pt x="26944" y="1667"/>
                  <a:pt x="26456" y="2155"/>
                </a:cubicBezTo>
                <a:cubicBezTo>
                  <a:pt x="24730" y="3858"/>
                  <a:pt x="23003" y="5465"/>
                  <a:pt x="21277" y="7251"/>
                </a:cubicBezTo>
                <a:lnTo>
                  <a:pt x="19348" y="7251"/>
                </a:lnTo>
                <a:cubicBezTo>
                  <a:pt x="21086" y="5310"/>
                  <a:pt x="22848" y="3548"/>
                  <a:pt x="24658" y="1762"/>
                </a:cubicBezTo>
                <a:cubicBezTo>
                  <a:pt x="25015" y="1393"/>
                  <a:pt x="25384" y="1000"/>
                  <a:pt x="25754" y="703"/>
                </a:cubicBezTo>
                <a:close/>
                <a:moveTo>
                  <a:pt x="30183" y="703"/>
                </a:moveTo>
                <a:cubicBezTo>
                  <a:pt x="29599" y="1298"/>
                  <a:pt x="29004" y="1893"/>
                  <a:pt x="28421" y="2501"/>
                </a:cubicBezTo>
                <a:cubicBezTo>
                  <a:pt x="26897" y="4096"/>
                  <a:pt x="25349" y="5608"/>
                  <a:pt x="23801" y="7251"/>
                </a:cubicBezTo>
                <a:lnTo>
                  <a:pt x="21467" y="7251"/>
                </a:lnTo>
                <a:cubicBezTo>
                  <a:pt x="22944" y="5763"/>
                  <a:pt x="24420" y="4429"/>
                  <a:pt x="25849" y="3001"/>
                </a:cubicBezTo>
                <a:cubicBezTo>
                  <a:pt x="26611" y="2227"/>
                  <a:pt x="27397" y="1441"/>
                  <a:pt x="28171" y="703"/>
                </a:cubicBezTo>
                <a:close/>
                <a:moveTo>
                  <a:pt x="33100" y="703"/>
                </a:moveTo>
                <a:cubicBezTo>
                  <a:pt x="31635" y="2191"/>
                  <a:pt x="30159" y="3632"/>
                  <a:pt x="28671" y="5084"/>
                </a:cubicBezTo>
                <a:cubicBezTo>
                  <a:pt x="27932" y="5811"/>
                  <a:pt x="27194" y="6501"/>
                  <a:pt x="26456" y="7251"/>
                </a:cubicBezTo>
                <a:lnTo>
                  <a:pt x="24087" y="7251"/>
                </a:lnTo>
                <a:cubicBezTo>
                  <a:pt x="25587" y="5608"/>
                  <a:pt x="27075" y="4179"/>
                  <a:pt x="28563" y="2632"/>
                </a:cubicBezTo>
                <a:cubicBezTo>
                  <a:pt x="29183" y="1977"/>
                  <a:pt x="29825" y="1298"/>
                  <a:pt x="30468" y="703"/>
                </a:cubicBezTo>
                <a:close/>
                <a:moveTo>
                  <a:pt x="35005" y="703"/>
                </a:moveTo>
                <a:cubicBezTo>
                  <a:pt x="33219" y="2489"/>
                  <a:pt x="31397" y="4358"/>
                  <a:pt x="29516" y="6132"/>
                </a:cubicBezTo>
                <a:cubicBezTo>
                  <a:pt x="29123" y="6501"/>
                  <a:pt x="28742" y="6799"/>
                  <a:pt x="28349" y="7251"/>
                </a:cubicBezTo>
                <a:lnTo>
                  <a:pt x="26789" y="7251"/>
                </a:lnTo>
                <a:cubicBezTo>
                  <a:pt x="29040" y="5013"/>
                  <a:pt x="31290" y="2786"/>
                  <a:pt x="33528" y="703"/>
                </a:cubicBezTo>
                <a:close/>
                <a:moveTo>
                  <a:pt x="36314" y="703"/>
                </a:moveTo>
                <a:cubicBezTo>
                  <a:pt x="34576" y="2334"/>
                  <a:pt x="32838" y="4120"/>
                  <a:pt x="31099" y="5834"/>
                </a:cubicBezTo>
                <a:cubicBezTo>
                  <a:pt x="30611" y="6299"/>
                  <a:pt x="30135" y="6799"/>
                  <a:pt x="29647" y="7251"/>
                </a:cubicBezTo>
                <a:lnTo>
                  <a:pt x="28635" y="7251"/>
                </a:lnTo>
                <a:cubicBezTo>
                  <a:pt x="28730" y="7096"/>
                  <a:pt x="28825" y="7061"/>
                  <a:pt x="28933" y="6965"/>
                </a:cubicBezTo>
                <a:cubicBezTo>
                  <a:pt x="31111" y="4918"/>
                  <a:pt x="33243" y="2786"/>
                  <a:pt x="35362" y="703"/>
                </a:cubicBezTo>
                <a:close/>
                <a:moveTo>
                  <a:pt x="37684" y="703"/>
                </a:moveTo>
                <a:cubicBezTo>
                  <a:pt x="35540" y="2786"/>
                  <a:pt x="33397" y="5013"/>
                  <a:pt x="31266" y="7251"/>
                </a:cubicBezTo>
                <a:lnTo>
                  <a:pt x="29897" y="7251"/>
                </a:lnTo>
                <a:cubicBezTo>
                  <a:pt x="30099" y="6954"/>
                  <a:pt x="30290" y="6870"/>
                  <a:pt x="30480" y="6680"/>
                </a:cubicBezTo>
                <a:cubicBezTo>
                  <a:pt x="32516" y="4679"/>
                  <a:pt x="34576" y="2632"/>
                  <a:pt x="36636" y="703"/>
                </a:cubicBezTo>
                <a:close/>
                <a:moveTo>
                  <a:pt x="39601" y="703"/>
                </a:moveTo>
                <a:cubicBezTo>
                  <a:pt x="37600" y="2632"/>
                  <a:pt x="35600" y="4608"/>
                  <a:pt x="33647" y="6596"/>
                </a:cubicBezTo>
                <a:cubicBezTo>
                  <a:pt x="33433"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3" y="7096"/>
                  <a:pt x="33647" y="6930"/>
                  <a:pt x="33814" y="6763"/>
                </a:cubicBezTo>
                <a:cubicBezTo>
                  <a:pt x="35814" y="4703"/>
                  <a:pt x="37898" y="2632"/>
                  <a:pt x="39993" y="703"/>
                </a:cubicBezTo>
                <a:close/>
                <a:moveTo>
                  <a:pt x="44327" y="703"/>
                </a:moveTo>
                <a:cubicBezTo>
                  <a:pt x="42029" y="2786"/>
                  <a:pt x="39720" y="5013"/>
                  <a:pt x="37422" y="7251"/>
                </a:cubicBezTo>
                <a:lnTo>
                  <a:pt x="35445" y="7251"/>
                </a:lnTo>
                <a:cubicBezTo>
                  <a:pt x="37672" y="5013"/>
                  <a:pt x="39922" y="2786"/>
                  <a:pt x="42160" y="703"/>
                </a:cubicBezTo>
                <a:close/>
                <a:moveTo>
                  <a:pt x="46208" y="703"/>
                </a:moveTo>
                <a:cubicBezTo>
                  <a:pt x="43982" y="2786"/>
                  <a:pt x="41744" y="5013"/>
                  <a:pt x="39481" y="7251"/>
                </a:cubicBezTo>
                <a:lnTo>
                  <a:pt x="37684" y="7251"/>
                </a:lnTo>
                <a:cubicBezTo>
                  <a:pt x="39993" y="5013"/>
                  <a:pt x="42315" y="2786"/>
                  <a:pt x="44613" y="703"/>
                </a:cubicBezTo>
                <a:close/>
                <a:moveTo>
                  <a:pt x="49030" y="703"/>
                </a:moveTo>
                <a:cubicBezTo>
                  <a:pt x="46828" y="2786"/>
                  <a:pt x="44649" y="5013"/>
                  <a:pt x="42458" y="7251"/>
                </a:cubicBezTo>
                <a:lnTo>
                  <a:pt x="39791" y="7251"/>
                </a:lnTo>
                <a:cubicBezTo>
                  <a:pt x="42053" y="5013"/>
                  <a:pt x="44303" y="2786"/>
                  <a:pt x="46530" y="703"/>
                </a:cubicBezTo>
                <a:close/>
                <a:moveTo>
                  <a:pt x="50792" y="703"/>
                </a:moveTo>
                <a:cubicBezTo>
                  <a:pt x="50721" y="703"/>
                  <a:pt x="50650" y="846"/>
                  <a:pt x="50578" y="917"/>
                </a:cubicBezTo>
                <a:cubicBezTo>
                  <a:pt x="48483" y="3048"/>
                  <a:pt x="46363" y="5168"/>
                  <a:pt x="44244" y="7251"/>
                </a:cubicBezTo>
                <a:lnTo>
                  <a:pt x="42744" y="7251"/>
                </a:lnTo>
                <a:cubicBezTo>
                  <a:pt x="44970" y="5013"/>
                  <a:pt x="47185" y="2786"/>
                  <a:pt x="49411" y="703"/>
                </a:cubicBezTo>
                <a:close/>
                <a:moveTo>
                  <a:pt x="52662" y="703"/>
                </a:moveTo>
                <a:cubicBezTo>
                  <a:pt x="51733" y="1596"/>
                  <a:pt x="50804" y="2691"/>
                  <a:pt x="49852" y="3656"/>
                </a:cubicBezTo>
                <a:cubicBezTo>
                  <a:pt x="48661" y="4858"/>
                  <a:pt x="47471" y="6061"/>
                  <a:pt x="46280" y="7251"/>
                </a:cubicBezTo>
                <a:lnTo>
                  <a:pt x="44613" y="7251"/>
                </a:lnTo>
                <a:cubicBezTo>
                  <a:pt x="46673" y="5168"/>
                  <a:pt x="48721" y="3167"/>
                  <a:pt x="50769" y="1108"/>
                </a:cubicBezTo>
                <a:cubicBezTo>
                  <a:pt x="50900" y="977"/>
                  <a:pt x="51031" y="846"/>
                  <a:pt x="51161" y="703"/>
                </a:cubicBezTo>
                <a:close/>
                <a:moveTo>
                  <a:pt x="56781" y="703"/>
                </a:moveTo>
                <a:cubicBezTo>
                  <a:pt x="54579" y="2786"/>
                  <a:pt x="52376" y="5013"/>
                  <a:pt x="50149" y="7251"/>
                </a:cubicBezTo>
                <a:lnTo>
                  <a:pt x="48090" y="7251"/>
                </a:lnTo>
                <a:cubicBezTo>
                  <a:pt x="50280" y="5013"/>
                  <a:pt x="52459" y="2786"/>
                  <a:pt x="54638" y="703"/>
                </a:cubicBezTo>
                <a:close/>
                <a:moveTo>
                  <a:pt x="58484" y="703"/>
                </a:moveTo>
                <a:cubicBezTo>
                  <a:pt x="56365" y="2929"/>
                  <a:pt x="54186" y="5013"/>
                  <a:pt x="51983" y="7251"/>
                </a:cubicBezTo>
                <a:lnTo>
                  <a:pt x="50471" y="7251"/>
                </a:lnTo>
                <a:cubicBezTo>
                  <a:pt x="52709" y="5013"/>
                  <a:pt x="54924" y="2786"/>
                  <a:pt x="57138" y="703"/>
                </a:cubicBezTo>
                <a:close/>
                <a:moveTo>
                  <a:pt x="59651" y="703"/>
                </a:moveTo>
                <a:cubicBezTo>
                  <a:pt x="58210" y="2191"/>
                  <a:pt x="56805" y="3929"/>
                  <a:pt x="55329" y="5501"/>
                </a:cubicBezTo>
                <a:cubicBezTo>
                  <a:pt x="54793" y="6084"/>
                  <a:pt x="54233" y="6656"/>
                  <a:pt x="53686" y="7251"/>
                </a:cubicBezTo>
                <a:lnTo>
                  <a:pt x="52566" y="7251"/>
                </a:lnTo>
                <a:cubicBezTo>
                  <a:pt x="54757" y="5013"/>
                  <a:pt x="56924" y="2929"/>
                  <a:pt x="58996" y="703"/>
                </a:cubicBezTo>
                <a:close/>
                <a:moveTo>
                  <a:pt x="60663" y="703"/>
                </a:moveTo>
                <a:lnTo>
                  <a:pt x="60901" y="977"/>
                </a:lnTo>
                <a:cubicBezTo>
                  <a:pt x="59377" y="2703"/>
                  <a:pt x="57912" y="4501"/>
                  <a:pt x="56329" y="6156"/>
                </a:cubicBezTo>
                <a:cubicBezTo>
                  <a:pt x="55984" y="6513"/>
                  <a:pt x="55626" y="6799"/>
                  <a:pt x="55281" y="7251"/>
                </a:cubicBezTo>
                <a:lnTo>
                  <a:pt x="53876" y="7251"/>
                </a:lnTo>
                <a:cubicBezTo>
                  <a:pt x="55936" y="5013"/>
                  <a:pt x="57960" y="2786"/>
                  <a:pt x="59996" y="703"/>
                </a:cubicBezTo>
                <a:close/>
                <a:moveTo>
                  <a:pt x="61829" y="2167"/>
                </a:moveTo>
                <a:lnTo>
                  <a:pt x="62675" y="3251"/>
                </a:lnTo>
                <a:cubicBezTo>
                  <a:pt x="61532" y="4608"/>
                  <a:pt x="60353" y="5906"/>
                  <a:pt x="59162" y="7251"/>
                </a:cubicBezTo>
                <a:lnTo>
                  <a:pt x="57007" y="7251"/>
                </a:lnTo>
                <a:cubicBezTo>
                  <a:pt x="58615" y="5465"/>
                  <a:pt x="60222" y="3846"/>
                  <a:pt x="61829" y="2167"/>
                </a:cubicBezTo>
                <a:close/>
                <a:moveTo>
                  <a:pt x="62830" y="3441"/>
                </a:moveTo>
                <a:lnTo>
                  <a:pt x="63175" y="3882"/>
                </a:lnTo>
                <a:lnTo>
                  <a:pt x="60651" y="7251"/>
                </a:lnTo>
                <a:lnTo>
                  <a:pt x="59532" y="7251"/>
                </a:lnTo>
                <a:cubicBezTo>
                  <a:pt x="60651" y="5906"/>
                  <a:pt x="61746" y="4715"/>
                  <a:pt x="62830" y="3441"/>
                </a:cubicBezTo>
                <a:close/>
                <a:moveTo>
                  <a:pt x="0" y="0"/>
                </a:moveTo>
                <a:lnTo>
                  <a:pt x="3120" y="3917"/>
                </a:lnTo>
                <a:lnTo>
                  <a:pt x="0" y="7847"/>
                </a:lnTo>
                <a:lnTo>
                  <a:pt x="60972" y="7847"/>
                </a:lnTo>
                <a:lnTo>
                  <a:pt x="63985" y="3846"/>
                </a:lnTo>
                <a:lnTo>
                  <a:pt x="609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3CA5"/>
              </a:solidFill>
              <a:effectLst/>
              <a:uLnTx/>
              <a:uFillTx/>
              <a:latin typeface="Arial"/>
              <a:cs typeface="Arial"/>
              <a:sym typeface="Arial"/>
            </a:endParaRPr>
          </a:p>
        </p:txBody>
      </p:sp>
      <p:sp>
        <p:nvSpPr>
          <p:cNvPr id="956" name="Google Shape;2491;p45">
            <a:extLst>
              <a:ext uri="{FF2B5EF4-FFF2-40B4-BE49-F238E27FC236}">
                <a16:creationId xmlns:a16="http://schemas.microsoft.com/office/drawing/2014/main" id="{6EA58C92-BA26-6942-2DBA-107D5E515BD8}"/>
              </a:ext>
            </a:extLst>
          </p:cNvPr>
          <p:cNvSpPr/>
          <p:nvPr/>
        </p:nvSpPr>
        <p:spPr>
          <a:xfrm>
            <a:off x="4671266" y="2395505"/>
            <a:ext cx="1990249" cy="164367"/>
          </a:xfrm>
          <a:custGeom>
            <a:avLst/>
            <a:gdLst/>
            <a:ahLst/>
            <a:cxnLst/>
            <a:rect l="l" t="t" r="r" b="b"/>
            <a:pathLst>
              <a:path w="63985" h="7847" extrusionOk="0">
                <a:moveTo>
                  <a:pt x="2679" y="703"/>
                </a:moveTo>
                <a:cubicBezTo>
                  <a:pt x="2429" y="846"/>
                  <a:pt x="2167" y="1179"/>
                  <a:pt x="1917" y="1429"/>
                </a:cubicBezTo>
                <a:lnTo>
                  <a:pt x="1334" y="703"/>
                </a:lnTo>
                <a:close/>
                <a:moveTo>
                  <a:pt x="4239" y="703"/>
                </a:moveTo>
                <a:cubicBezTo>
                  <a:pt x="3703" y="1143"/>
                  <a:pt x="3167" y="1774"/>
                  <a:pt x="2644" y="2322"/>
                </a:cubicBezTo>
                <a:lnTo>
                  <a:pt x="2048" y="1572"/>
                </a:lnTo>
                <a:cubicBezTo>
                  <a:pt x="2358" y="1262"/>
                  <a:pt x="2667" y="1000"/>
                  <a:pt x="2977" y="703"/>
                </a:cubicBezTo>
                <a:close/>
                <a:moveTo>
                  <a:pt x="6215" y="703"/>
                </a:moveTo>
                <a:cubicBezTo>
                  <a:pt x="5299" y="1596"/>
                  <a:pt x="4394" y="2477"/>
                  <a:pt x="3501" y="3394"/>
                </a:cubicBezTo>
                <a:lnTo>
                  <a:pt x="2917" y="2655"/>
                </a:lnTo>
                <a:cubicBezTo>
                  <a:pt x="3572" y="2001"/>
                  <a:pt x="4227" y="1298"/>
                  <a:pt x="4882" y="703"/>
                </a:cubicBezTo>
                <a:close/>
                <a:moveTo>
                  <a:pt x="22134" y="703"/>
                </a:moveTo>
                <a:cubicBezTo>
                  <a:pt x="19979" y="2786"/>
                  <a:pt x="17824" y="5037"/>
                  <a:pt x="15681" y="7239"/>
                </a:cubicBezTo>
                <a:lnTo>
                  <a:pt x="14204" y="7227"/>
                </a:lnTo>
                <a:cubicBezTo>
                  <a:pt x="16467" y="5025"/>
                  <a:pt x="18765" y="2786"/>
                  <a:pt x="21051" y="703"/>
                </a:cubicBezTo>
                <a:close/>
                <a:moveTo>
                  <a:pt x="54079" y="703"/>
                </a:moveTo>
                <a:cubicBezTo>
                  <a:pt x="51828" y="2786"/>
                  <a:pt x="49578" y="5049"/>
                  <a:pt x="47328" y="7239"/>
                </a:cubicBezTo>
                <a:lnTo>
                  <a:pt x="46447" y="7227"/>
                </a:lnTo>
                <a:cubicBezTo>
                  <a:pt x="48578" y="5037"/>
                  <a:pt x="50697" y="2786"/>
                  <a:pt x="52840" y="703"/>
                </a:cubicBezTo>
                <a:close/>
                <a:moveTo>
                  <a:pt x="61079" y="1203"/>
                </a:moveTo>
                <a:lnTo>
                  <a:pt x="61651" y="1941"/>
                </a:lnTo>
                <a:cubicBezTo>
                  <a:pt x="59948" y="3691"/>
                  <a:pt x="58270" y="5453"/>
                  <a:pt x="56591" y="7239"/>
                </a:cubicBezTo>
                <a:lnTo>
                  <a:pt x="55579" y="7239"/>
                </a:lnTo>
                <a:cubicBezTo>
                  <a:pt x="55885" y="6944"/>
                  <a:pt x="56190" y="6604"/>
                  <a:pt x="56495" y="6299"/>
                </a:cubicBezTo>
                <a:cubicBezTo>
                  <a:pt x="58091" y="4668"/>
                  <a:pt x="59567" y="2917"/>
                  <a:pt x="61079" y="1203"/>
                </a:cubicBezTo>
                <a:close/>
                <a:moveTo>
                  <a:pt x="8013" y="703"/>
                </a:moveTo>
                <a:cubicBezTo>
                  <a:pt x="5858" y="2786"/>
                  <a:pt x="3703" y="5013"/>
                  <a:pt x="1584" y="7251"/>
                </a:cubicBezTo>
                <a:lnTo>
                  <a:pt x="1334" y="7251"/>
                </a:lnTo>
                <a:lnTo>
                  <a:pt x="3941" y="3941"/>
                </a:lnTo>
                <a:lnTo>
                  <a:pt x="3703" y="3667"/>
                </a:lnTo>
                <a:cubicBezTo>
                  <a:pt x="4691" y="2655"/>
                  <a:pt x="5680" y="1596"/>
                  <a:pt x="6680" y="703"/>
                </a:cubicBezTo>
                <a:close/>
                <a:moveTo>
                  <a:pt x="9835" y="703"/>
                </a:moveTo>
                <a:cubicBezTo>
                  <a:pt x="7597" y="2786"/>
                  <a:pt x="5358" y="5013"/>
                  <a:pt x="3144" y="7251"/>
                </a:cubicBezTo>
                <a:lnTo>
                  <a:pt x="2084" y="7251"/>
                </a:lnTo>
                <a:cubicBezTo>
                  <a:pt x="4370" y="5013"/>
                  <a:pt x="6644" y="2786"/>
                  <a:pt x="8906" y="703"/>
                </a:cubicBezTo>
                <a:close/>
                <a:moveTo>
                  <a:pt x="11240" y="703"/>
                </a:moveTo>
                <a:cubicBezTo>
                  <a:pt x="9109" y="2786"/>
                  <a:pt x="6989" y="5013"/>
                  <a:pt x="4906" y="7251"/>
                </a:cubicBezTo>
                <a:lnTo>
                  <a:pt x="3453" y="7251"/>
                </a:lnTo>
                <a:cubicBezTo>
                  <a:pt x="5703" y="5013"/>
                  <a:pt x="7930" y="2786"/>
                  <a:pt x="10168" y="703"/>
                </a:cubicBezTo>
                <a:close/>
                <a:moveTo>
                  <a:pt x="13026" y="703"/>
                </a:moveTo>
                <a:cubicBezTo>
                  <a:pt x="10859" y="2786"/>
                  <a:pt x="8716" y="5013"/>
                  <a:pt x="6608" y="7251"/>
                </a:cubicBezTo>
                <a:lnTo>
                  <a:pt x="5406" y="7251"/>
                </a:lnTo>
                <a:cubicBezTo>
                  <a:pt x="7489" y="5013"/>
                  <a:pt x="9561" y="2786"/>
                  <a:pt x="11645" y="703"/>
                </a:cubicBezTo>
                <a:close/>
                <a:moveTo>
                  <a:pt x="16038" y="703"/>
                </a:moveTo>
                <a:cubicBezTo>
                  <a:pt x="13752" y="2786"/>
                  <a:pt x="11430" y="5013"/>
                  <a:pt x="9144" y="7251"/>
                </a:cubicBezTo>
                <a:lnTo>
                  <a:pt x="7096" y="7251"/>
                </a:lnTo>
                <a:cubicBezTo>
                  <a:pt x="9216" y="5013"/>
                  <a:pt x="11347" y="2786"/>
                  <a:pt x="13490" y="703"/>
                </a:cubicBezTo>
                <a:close/>
                <a:moveTo>
                  <a:pt x="16348" y="667"/>
                </a:moveTo>
                <a:lnTo>
                  <a:pt x="18372" y="679"/>
                </a:lnTo>
                <a:cubicBezTo>
                  <a:pt x="16062" y="2870"/>
                  <a:pt x="13752" y="5013"/>
                  <a:pt x="11454" y="7251"/>
                </a:cubicBezTo>
                <a:lnTo>
                  <a:pt x="9621" y="7251"/>
                </a:lnTo>
                <a:cubicBezTo>
                  <a:pt x="11859" y="5013"/>
                  <a:pt x="14109" y="2870"/>
                  <a:pt x="16348" y="667"/>
                </a:cubicBezTo>
                <a:close/>
                <a:moveTo>
                  <a:pt x="20658" y="703"/>
                </a:moveTo>
                <a:cubicBezTo>
                  <a:pt x="18336" y="2786"/>
                  <a:pt x="15979" y="5013"/>
                  <a:pt x="13740" y="7251"/>
                </a:cubicBezTo>
                <a:lnTo>
                  <a:pt x="11835" y="7251"/>
                </a:lnTo>
                <a:cubicBezTo>
                  <a:pt x="14085" y="5013"/>
                  <a:pt x="16336" y="2786"/>
                  <a:pt x="18586" y="703"/>
                </a:cubicBezTo>
                <a:close/>
                <a:moveTo>
                  <a:pt x="24122" y="703"/>
                </a:moveTo>
                <a:cubicBezTo>
                  <a:pt x="21944" y="2786"/>
                  <a:pt x="19777" y="5013"/>
                  <a:pt x="17610" y="7251"/>
                </a:cubicBezTo>
                <a:lnTo>
                  <a:pt x="15824" y="7251"/>
                </a:lnTo>
                <a:cubicBezTo>
                  <a:pt x="18014" y="5013"/>
                  <a:pt x="20229" y="2786"/>
                  <a:pt x="22444" y="703"/>
                </a:cubicBezTo>
                <a:close/>
                <a:moveTo>
                  <a:pt x="25420" y="703"/>
                </a:moveTo>
                <a:cubicBezTo>
                  <a:pt x="23229" y="2786"/>
                  <a:pt x="21122" y="5013"/>
                  <a:pt x="19038" y="7251"/>
                </a:cubicBezTo>
                <a:lnTo>
                  <a:pt x="17955" y="7251"/>
                </a:lnTo>
                <a:cubicBezTo>
                  <a:pt x="20098" y="5013"/>
                  <a:pt x="22265" y="2786"/>
                  <a:pt x="24444" y="703"/>
                </a:cubicBezTo>
                <a:close/>
                <a:moveTo>
                  <a:pt x="27956" y="703"/>
                </a:moveTo>
                <a:cubicBezTo>
                  <a:pt x="27456" y="1143"/>
                  <a:pt x="26944" y="1667"/>
                  <a:pt x="26456" y="2155"/>
                </a:cubicBezTo>
                <a:cubicBezTo>
                  <a:pt x="24730" y="3858"/>
                  <a:pt x="23003" y="5465"/>
                  <a:pt x="21277" y="7251"/>
                </a:cubicBezTo>
                <a:lnTo>
                  <a:pt x="19348" y="7251"/>
                </a:lnTo>
                <a:cubicBezTo>
                  <a:pt x="21086" y="5310"/>
                  <a:pt x="22848" y="3548"/>
                  <a:pt x="24658" y="1762"/>
                </a:cubicBezTo>
                <a:cubicBezTo>
                  <a:pt x="25015" y="1393"/>
                  <a:pt x="25384" y="1000"/>
                  <a:pt x="25754" y="703"/>
                </a:cubicBezTo>
                <a:close/>
                <a:moveTo>
                  <a:pt x="30183" y="703"/>
                </a:moveTo>
                <a:cubicBezTo>
                  <a:pt x="29599" y="1298"/>
                  <a:pt x="29004" y="1893"/>
                  <a:pt x="28421" y="2501"/>
                </a:cubicBezTo>
                <a:cubicBezTo>
                  <a:pt x="26897" y="4096"/>
                  <a:pt x="25349" y="5608"/>
                  <a:pt x="23801" y="7251"/>
                </a:cubicBezTo>
                <a:lnTo>
                  <a:pt x="21467" y="7251"/>
                </a:lnTo>
                <a:cubicBezTo>
                  <a:pt x="22944" y="5763"/>
                  <a:pt x="24420" y="4429"/>
                  <a:pt x="25849" y="3001"/>
                </a:cubicBezTo>
                <a:cubicBezTo>
                  <a:pt x="26611" y="2227"/>
                  <a:pt x="27397" y="1441"/>
                  <a:pt x="28171" y="703"/>
                </a:cubicBezTo>
                <a:close/>
                <a:moveTo>
                  <a:pt x="33100" y="703"/>
                </a:moveTo>
                <a:cubicBezTo>
                  <a:pt x="31635" y="2191"/>
                  <a:pt x="30159" y="3632"/>
                  <a:pt x="28671" y="5084"/>
                </a:cubicBezTo>
                <a:cubicBezTo>
                  <a:pt x="27932" y="5811"/>
                  <a:pt x="27194" y="6501"/>
                  <a:pt x="26456" y="7251"/>
                </a:cubicBezTo>
                <a:lnTo>
                  <a:pt x="24087" y="7251"/>
                </a:lnTo>
                <a:cubicBezTo>
                  <a:pt x="25587" y="5608"/>
                  <a:pt x="27075" y="4179"/>
                  <a:pt x="28563" y="2632"/>
                </a:cubicBezTo>
                <a:cubicBezTo>
                  <a:pt x="29183" y="1977"/>
                  <a:pt x="29825" y="1298"/>
                  <a:pt x="30468" y="703"/>
                </a:cubicBezTo>
                <a:close/>
                <a:moveTo>
                  <a:pt x="35005" y="703"/>
                </a:moveTo>
                <a:cubicBezTo>
                  <a:pt x="33219" y="2489"/>
                  <a:pt x="31397" y="4358"/>
                  <a:pt x="29516" y="6132"/>
                </a:cubicBezTo>
                <a:cubicBezTo>
                  <a:pt x="29123" y="6501"/>
                  <a:pt x="28742" y="6799"/>
                  <a:pt x="28349" y="7251"/>
                </a:cubicBezTo>
                <a:lnTo>
                  <a:pt x="26789" y="7251"/>
                </a:lnTo>
                <a:cubicBezTo>
                  <a:pt x="29040" y="5013"/>
                  <a:pt x="31290" y="2786"/>
                  <a:pt x="33528" y="703"/>
                </a:cubicBezTo>
                <a:close/>
                <a:moveTo>
                  <a:pt x="36314" y="703"/>
                </a:moveTo>
                <a:cubicBezTo>
                  <a:pt x="34576" y="2334"/>
                  <a:pt x="32838" y="4120"/>
                  <a:pt x="31099" y="5834"/>
                </a:cubicBezTo>
                <a:cubicBezTo>
                  <a:pt x="30611" y="6299"/>
                  <a:pt x="30135" y="6799"/>
                  <a:pt x="29647" y="7251"/>
                </a:cubicBezTo>
                <a:lnTo>
                  <a:pt x="28635" y="7251"/>
                </a:lnTo>
                <a:cubicBezTo>
                  <a:pt x="28730" y="7096"/>
                  <a:pt x="28825" y="7061"/>
                  <a:pt x="28933" y="6965"/>
                </a:cubicBezTo>
                <a:cubicBezTo>
                  <a:pt x="31111" y="4918"/>
                  <a:pt x="33243" y="2786"/>
                  <a:pt x="35362" y="703"/>
                </a:cubicBezTo>
                <a:close/>
                <a:moveTo>
                  <a:pt x="37684" y="703"/>
                </a:moveTo>
                <a:cubicBezTo>
                  <a:pt x="35540" y="2786"/>
                  <a:pt x="33397" y="5013"/>
                  <a:pt x="31266" y="7251"/>
                </a:cubicBezTo>
                <a:lnTo>
                  <a:pt x="29897" y="7251"/>
                </a:lnTo>
                <a:cubicBezTo>
                  <a:pt x="30099" y="6954"/>
                  <a:pt x="30290" y="6870"/>
                  <a:pt x="30480" y="6680"/>
                </a:cubicBezTo>
                <a:cubicBezTo>
                  <a:pt x="32516" y="4679"/>
                  <a:pt x="34576" y="2632"/>
                  <a:pt x="36636" y="703"/>
                </a:cubicBezTo>
                <a:close/>
                <a:moveTo>
                  <a:pt x="39601" y="703"/>
                </a:moveTo>
                <a:cubicBezTo>
                  <a:pt x="37600" y="2632"/>
                  <a:pt x="35600" y="4608"/>
                  <a:pt x="33647" y="6596"/>
                </a:cubicBezTo>
                <a:cubicBezTo>
                  <a:pt x="33433"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3" y="7096"/>
                  <a:pt x="33647" y="6930"/>
                  <a:pt x="33814" y="6763"/>
                </a:cubicBezTo>
                <a:cubicBezTo>
                  <a:pt x="35814" y="4703"/>
                  <a:pt x="37898" y="2632"/>
                  <a:pt x="39993" y="703"/>
                </a:cubicBezTo>
                <a:close/>
                <a:moveTo>
                  <a:pt x="44327" y="703"/>
                </a:moveTo>
                <a:cubicBezTo>
                  <a:pt x="42029" y="2786"/>
                  <a:pt x="39720" y="5013"/>
                  <a:pt x="37422" y="7251"/>
                </a:cubicBezTo>
                <a:lnTo>
                  <a:pt x="35445" y="7251"/>
                </a:lnTo>
                <a:cubicBezTo>
                  <a:pt x="37672" y="5013"/>
                  <a:pt x="39922" y="2786"/>
                  <a:pt x="42160" y="703"/>
                </a:cubicBezTo>
                <a:close/>
                <a:moveTo>
                  <a:pt x="46208" y="703"/>
                </a:moveTo>
                <a:cubicBezTo>
                  <a:pt x="43982" y="2786"/>
                  <a:pt x="41744" y="5013"/>
                  <a:pt x="39481" y="7251"/>
                </a:cubicBezTo>
                <a:lnTo>
                  <a:pt x="37684" y="7251"/>
                </a:lnTo>
                <a:cubicBezTo>
                  <a:pt x="39993" y="5013"/>
                  <a:pt x="42315" y="2786"/>
                  <a:pt x="44613" y="703"/>
                </a:cubicBezTo>
                <a:close/>
                <a:moveTo>
                  <a:pt x="49030" y="703"/>
                </a:moveTo>
                <a:cubicBezTo>
                  <a:pt x="46828" y="2786"/>
                  <a:pt x="44649" y="5013"/>
                  <a:pt x="42458" y="7251"/>
                </a:cubicBezTo>
                <a:lnTo>
                  <a:pt x="39791" y="7251"/>
                </a:lnTo>
                <a:cubicBezTo>
                  <a:pt x="42053" y="5013"/>
                  <a:pt x="44303" y="2786"/>
                  <a:pt x="46530" y="703"/>
                </a:cubicBezTo>
                <a:close/>
                <a:moveTo>
                  <a:pt x="50792" y="703"/>
                </a:moveTo>
                <a:cubicBezTo>
                  <a:pt x="50721" y="703"/>
                  <a:pt x="50650" y="846"/>
                  <a:pt x="50578" y="917"/>
                </a:cubicBezTo>
                <a:cubicBezTo>
                  <a:pt x="48483" y="3048"/>
                  <a:pt x="46363" y="5168"/>
                  <a:pt x="44244" y="7251"/>
                </a:cubicBezTo>
                <a:lnTo>
                  <a:pt x="42744" y="7251"/>
                </a:lnTo>
                <a:cubicBezTo>
                  <a:pt x="44970" y="5013"/>
                  <a:pt x="47185" y="2786"/>
                  <a:pt x="49411" y="703"/>
                </a:cubicBezTo>
                <a:close/>
                <a:moveTo>
                  <a:pt x="52662" y="703"/>
                </a:moveTo>
                <a:cubicBezTo>
                  <a:pt x="51733" y="1596"/>
                  <a:pt x="50804" y="2691"/>
                  <a:pt x="49852" y="3656"/>
                </a:cubicBezTo>
                <a:cubicBezTo>
                  <a:pt x="48661" y="4858"/>
                  <a:pt x="47471" y="6061"/>
                  <a:pt x="46280" y="7251"/>
                </a:cubicBezTo>
                <a:lnTo>
                  <a:pt x="44613" y="7251"/>
                </a:lnTo>
                <a:cubicBezTo>
                  <a:pt x="46673" y="5168"/>
                  <a:pt x="48721" y="3167"/>
                  <a:pt x="50769" y="1108"/>
                </a:cubicBezTo>
                <a:cubicBezTo>
                  <a:pt x="50900" y="977"/>
                  <a:pt x="51031" y="846"/>
                  <a:pt x="51161" y="703"/>
                </a:cubicBezTo>
                <a:close/>
                <a:moveTo>
                  <a:pt x="56781" y="703"/>
                </a:moveTo>
                <a:cubicBezTo>
                  <a:pt x="54579" y="2786"/>
                  <a:pt x="52376" y="5013"/>
                  <a:pt x="50149" y="7251"/>
                </a:cubicBezTo>
                <a:lnTo>
                  <a:pt x="48090" y="7251"/>
                </a:lnTo>
                <a:cubicBezTo>
                  <a:pt x="50280" y="5013"/>
                  <a:pt x="52459" y="2786"/>
                  <a:pt x="54638" y="703"/>
                </a:cubicBezTo>
                <a:close/>
                <a:moveTo>
                  <a:pt x="58484" y="703"/>
                </a:moveTo>
                <a:cubicBezTo>
                  <a:pt x="56365" y="2929"/>
                  <a:pt x="54186" y="5013"/>
                  <a:pt x="51983" y="7251"/>
                </a:cubicBezTo>
                <a:lnTo>
                  <a:pt x="50471" y="7251"/>
                </a:lnTo>
                <a:cubicBezTo>
                  <a:pt x="52709" y="5013"/>
                  <a:pt x="54924" y="2786"/>
                  <a:pt x="57138" y="703"/>
                </a:cubicBezTo>
                <a:close/>
                <a:moveTo>
                  <a:pt x="59651" y="703"/>
                </a:moveTo>
                <a:cubicBezTo>
                  <a:pt x="58210" y="2191"/>
                  <a:pt x="56805" y="3929"/>
                  <a:pt x="55329" y="5501"/>
                </a:cubicBezTo>
                <a:cubicBezTo>
                  <a:pt x="54793" y="6084"/>
                  <a:pt x="54233" y="6656"/>
                  <a:pt x="53686" y="7251"/>
                </a:cubicBezTo>
                <a:lnTo>
                  <a:pt x="52566" y="7251"/>
                </a:lnTo>
                <a:cubicBezTo>
                  <a:pt x="54757" y="5013"/>
                  <a:pt x="56924" y="2929"/>
                  <a:pt x="58996" y="703"/>
                </a:cubicBezTo>
                <a:close/>
                <a:moveTo>
                  <a:pt x="60663" y="703"/>
                </a:moveTo>
                <a:lnTo>
                  <a:pt x="60901" y="977"/>
                </a:lnTo>
                <a:cubicBezTo>
                  <a:pt x="59377" y="2703"/>
                  <a:pt x="57912" y="4501"/>
                  <a:pt x="56329" y="6156"/>
                </a:cubicBezTo>
                <a:cubicBezTo>
                  <a:pt x="55984" y="6513"/>
                  <a:pt x="55626" y="6799"/>
                  <a:pt x="55281" y="7251"/>
                </a:cubicBezTo>
                <a:lnTo>
                  <a:pt x="53876" y="7251"/>
                </a:lnTo>
                <a:cubicBezTo>
                  <a:pt x="55936" y="5013"/>
                  <a:pt x="57960" y="2786"/>
                  <a:pt x="59996" y="703"/>
                </a:cubicBezTo>
                <a:close/>
                <a:moveTo>
                  <a:pt x="61829" y="2167"/>
                </a:moveTo>
                <a:lnTo>
                  <a:pt x="62675" y="3251"/>
                </a:lnTo>
                <a:cubicBezTo>
                  <a:pt x="61532" y="4608"/>
                  <a:pt x="60353" y="5906"/>
                  <a:pt x="59162" y="7251"/>
                </a:cubicBezTo>
                <a:lnTo>
                  <a:pt x="57007" y="7251"/>
                </a:lnTo>
                <a:cubicBezTo>
                  <a:pt x="58615" y="5465"/>
                  <a:pt x="60222" y="3846"/>
                  <a:pt x="61829" y="2167"/>
                </a:cubicBezTo>
                <a:close/>
                <a:moveTo>
                  <a:pt x="62830" y="3441"/>
                </a:moveTo>
                <a:lnTo>
                  <a:pt x="63175" y="3882"/>
                </a:lnTo>
                <a:lnTo>
                  <a:pt x="60651" y="7251"/>
                </a:lnTo>
                <a:lnTo>
                  <a:pt x="59532" y="7251"/>
                </a:lnTo>
                <a:cubicBezTo>
                  <a:pt x="60651" y="5906"/>
                  <a:pt x="61746" y="4715"/>
                  <a:pt x="62830" y="3441"/>
                </a:cubicBezTo>
                <a:close/>
                <a:moveTo>
                  <a:pt x="0" y="0"/>
                </a:moveTo>
                <a:lnTo>
                  <a:pt x="3120" y="3917"/>
                </a:lnTo>
                <a:lnTo>
                  <a:pt x="0" y="7847"/>
                </a:lnTo>
                <a:lnTo>
                  <a:pt x="60972" y="7847"/>
                </a:lnTo>
                <a:lnTo>
                  <a:pt x="63985" y="3846"/>
                </a:lnTo>
                <a:lnTo>
                  <a:pt x="609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3CA5"/>
              </a:solidFill>
              <a:effectLst/>
              <a:uLnTx/>
              <a:uFillTx/>
              <a:latin typeface="Arial"/>
              <a:cs typeface="Arial"/>
              <a:sym typeface="Arial"/>
            </a:endParaRPr>
          </a:p>
        </p:txBody>
      </p:sp>
      <p:sp>
        <p:nvSpPr>
          <p:cNvPr id="957" name="Google Shape;2491;p45">
            <a:extLst>
              <a:ext uri="{FF2B5EF4-FFF2-40B4-BE49-F238E27FC236}">
                <a16:creationId xmlns:a16="http://schemas.microsoft.com/office/drawing/2014/main" id="{2E23BB27-C7E8-3302-7AC9-4851013C1124}"/>
              </a:ext>
            </a:extLst>
          </p:cNvPr>
          <p:cNvSpPr/>
          <p:nvPr/>
        </p:nvSpPr>
        <p:spPr>
          <a:xfrm>
            <a:off x="6861727" y="2395506"/>
            <a:ext cx="1990249" cy="164367"/>
          </a:xfrm>
          <a:custGeom>
            <a:avLst/>
            <a:gdLst/>
            <a:ahLst/>
            <a:cxnLst/>
            <a:rect l="l" t="t" r="r" b="b"/>
            <a:pathLst>
              <a:path w="63985" h="7847" extrusionOk="0">
                <a:moveTo>
                  <a:pt x="2679" y="703"/>
                </a:moveTo>
                <a:cubicBezTo>
                  <a:pt x="2429" y="846"/>
                  <a:pt x="2167" y="1179"/>
                  <a:pt x="1917" y="1429"/>
                </a:cubicBezTo>
                <a:lnTo>
                  <a:pt x="1334" y="703"/>
                </a:lnTo>
                <a:close/>
                <a:moveTo>
                  <a:pt x="4239" y="703"/>
                </a:moveTo>
                <a:cubicBezTo>
                  <a:pt x="3703" y="1143"/>
                  <a:pt x="3167" y="1774"/>
                  <a:pt x="2644" y="2322"/>
                </a:cubicBezTo>
                <a:lnTo>
                  <a:pt x="2048" y="1572"/>
                </a:lnTo>
                <a:cubicBezTo>
                  <a:pt x="2358" y="1262"/>
                  <a:pt x="2667" y="1000"/>
                  <a:pt x="2977" y="703"/>
                </a:cubicBezTo>
                <a:close/>
                <a:moveTo>
                  <a:pt x="6215" y="703"/>
                </a:moveTo>
                <a:cubicBezTo>
                  <a:pt x="5299" y="1596"/>
                  <a:pt x="4394" y="2477"/>
                  <a:pt x="3501" y="3394"/>
                </a:cubicBezTo>
                <a:lnTo>
                  <a:pt x="2917" y="2655"/>
                </a:lnTo>
                <a:cubicBezTo>
                  <a:pt x="3572" y="2001"/>
                  <a:pt x="4227" y="1298"/>
                  <a:pt x="4882" y="703"/>
                </a:cubicBezTo>
                <a:close/>
                <a:moveTo>
                  <a:pt x="22134" y="703"/>
                </a:moveTo>
                <a:cubicBezTo>
                  <a:pt x="19979" y="2786"/>
                  <a:pt x="17824" y="5037"/>
                  <a:pt x="15681" y="7239"/>
                </a:cubicBezTo>
                <a:lnTo>
                  <a:pt x="14204" y="7227"/>
                </a:lnTo>
                <a:cubicBezTo>
                  <a:pt x="16467" y="5025"/>
                  <a:pt x="18765" y="2786"/>
                  <a:pt x="21051" y="703"/>
                </a:cubicBezTo>
                <a:close/>
                <a:moveTo>
                  <a:pt x="54079" y="703"/>
                </a:moveTo>
                <a:cubicBezTo>
                  <a:pt x="51828" y="2786"/>
                  <a:pt x="49578" y="5049"/>
                  <a:pt x="47328" y="7239"/>
                </a:cubicBezTo>
                <a:lnTo>
                  <a:pt x="46447" y="7227"/>
                </a:lnTo>
                <a:cubicBezTo>
                  <a:pt x="48578" y="5037"/>
                  <a:pt x="50697" y="2786"/>
                  <a:pt x="52840" y="703"/>
                </a:cubicBezTo>
                <a:close/>
                <a:moveTo>
                  <a:pt x="61079" y="1203"/>
                </a:moveTo>
                <a:lnTo>
                  <a:pt x="61651" y="1941"/>
                </a:lnTo>
                <a:cubicBezTo>
                  <a:pt x="59948" y="3691"/>
                  <a:pt x="58270" y="5453"/>
                  <a:pt x="56591" y="7239"/>
                </a:cubicBezTo>
                <a:lnTo>
                  <a:pt x="55579" y="7239"/>
                </a:lnTo>
                <a:cubicBezTo>
                  <a:pt x="55885" y="6944"/>
                  <a:pt x="56190" y="6604"/>
                  <a:pt x="56495" y="6299"/>
                </a:cubicBezTo>
                <a:cubicBezTo>
                  <a:pt x="58091" y="4668"/>
                  <a:pt x="59567" y="2917"/>
                  <a:pt x="61079" y="1203"/>
                </a:cubicBezTo>
                <a:close/>
                <a:moveTo>
                  <a:pt x="8013" y="703"/>
                </a:moveTo>
                <a:cubicBezTo>
                  <a:pt x="5858" y="2786"/>
                  <a:pt x="3703" y="5013"/>
                  <a:pt x="1584" y="7251"/>
                </a:cubicBezTo>
                <a:lnTo>
                  <a:pt x="1334" y="7251"/>
                </a:lnTo>
                <a:lnTo>
                  <a:pt x="3941" y="3941"/>
                </a:lnTo>
                <a:lnTo>
                  <a:pt x="3703" y="3667"/>
                </a:lnTo>
                <a:cubicBezTo>
                  <a:pt x="4691" y="2655"/>
                  <a:pt x="5680" y="1596"/>
                  <a:pt x="6680" y="703"/>
                </a:cubicBezTo>
                <a:close/>
                <a:moveTo>
                  <a:pt x="9835" y="703"/>
                </a:moveTo>
                <a:cubicBezTo>
                  <a:pt x="7597" y="2786"/>
                  <a:pt x="5358" y="5013"/>
                  <a:pt x="3144" y="7251"/>
                </a:cubicBezTo>
                <a:lnTo>
                  <a:pt x="2084" y="7251"/>
                </a:lnTo>
                <a:cubicBezTo>
                  <a:pt x="4370" y="5013"/>
                  <a:pt x="6644" y="2786"/>
                  <a:pt x="8906" y="703"/>
                </a:cubicBezTo>
                <a:close/>
                <a:moveTo>
                  <a:pt x="11240" y="703"/>
                </a:moveTo>
                <a:cubicBezTo>
                  <a:pt x="9109" y="2786"/>
                  <a:pt x="6989" y="5013"/>
                  <a:pt x="4906" y="7251"/>
                </a:cubicBezTo>
                <a:lnTo>
                  <a:pt x="3453" y="7251"/>
                </a:lnTo>
                <a:cubicBezTo>
                  <a:pt x="5703" y="5013"/>
                  <a:pt x="7930" y="2786"/>
                  <a:pt x="10168" y="703"/>
                </a:cubicBezTo>
                <a:close/>
                <a:moveTo>
                  <a:pt x="13026" y="703"/>
                </a:moveTo>
                <a:cubicBezTo>
                  <a:pt x="10859" y="2786"/>
                  <a:pt x="8716" y="5013"/>
                  <a:pt x="6608" y="7251"/>
                </a:cubicBezTo>
                <a:lnTo>
                  <a:pt x="5406" y="7251"/>
                </a:lnTo>
                <a:cubicBezTo>
                  <a:pt x="7489" y="5013"/>
                  <a:pt x="9561" y="2786"/>
                  <a:pt x="11645" y="703"/>
                </a:cubicBezTo>
                <a:close/>
                <a:moveTo>
                  <a:pt x="16038" y="703"/>
                </a:moveTo>
                <a:cubicBezTo>
                  <a:pt x="13752" y="2786"/>
                  <a:pt x="11430" y="5013"/>
                  <a:pt x="9144" y="7251"/>
                </a:cubicBezTo>
                <a:lnTo>
                  <a:pt x="7096" y="7251"/>
                </a:lnTo>
                <a:cubicBezTo>
                  <a:pt x="9216" y="5013"/>
                  <a:pt x="11347" y="2786"/>
                  <a:pt x="13490" y="703"/>
                </a:cubicBezTo>
                <a:close/>
                <a:moveTo>
                  <a:pt x="16348" y="667"/>
                </a:moveTo>
                <a:lnTo>
                  <a:pt x="18372" y="679"/>
                </a:lnTo>
                <a:cubicBezTo>
                  <a:pt x="16062" y="2870"/>
                  <a:pt x="13752" y="5013"/>
                  <a:pt x="11454" y="7251"/>
                </a:cubicBezTo>
                <a:lnTo>
                  <a:pt x="9621" y="7251"/>
                </a:lnTo>
                <a:cubicBezTo>
                  <a:pt x="11859" y="5013"/>
                  <a:pt x="14109" y="2870"/>
                  <a:pt x="16348" y="667"/>
                </a:cubicBezTo>
                <a:close/>
                <a:moveTo>
                  <a:pt x="20658" y="703"/>
                </a:moveTo>
                <a:cubicBezTo>
                  <a:pt x="18336" y="2786"/>
                  <a:pt x="15979" y="5013"/>
                  <a:pt x="13740" y="7251"/>
                </a:cubicBezTo>
                <a:lnTo>
                  <a:pt x="11835" y="7251"/>
                </a:lnTo>
                <a:cubicBezTo>
                  <a:pt x="14085" y="5013"/>
                  <a:pt x="16336" y="2786"/>
                  <a:pt x="18586" y="703"/>
                </a:cubicBezTo>
                <a:close/>
                <a:moveTo>
                  <a:pt x="24122" y="703"/>
                </a:moveTo>
                <a:cubicBezTo>
                  <a:pt x="21944" y="2786"/>
                  <a:pt x="19777" y="5013"/>
                  <a:pt x="17610" y="7251"/>
                </a:cubicBezTo>
                <a:lnTo>
                  <a:pt x="15824" y="7251"/>
                </a:lnTo>
                <a:cubicBezTo>
                  <a:pt x="18014" y="5013"/>
                  <a:pt x="20229" y="2786"/>
                  <a:pt x="22444" y="703"/>
                </a:cubicBezTo>
                <a:close/>
                <a:moveTo>
                  <a:pt x="25420" y="703"/>
                </a:moveTo>
                <a:cubicBezTo>
                  <a:pt x="23229" y="2786"/>
                  <a:pt x="21122" y="5013"/>
                  <a:pt x="19038" y="7251"/>
                </a:cubicBezTo>
                <a:lnTo>
                  <a:pt x="17955" y="7251"/>
                </a:lnTo>
                <a:cubicBezTo>
                  <a:pt x="20098" y="5013"/>
                  <a:pt x="22265" y="2786"/>
                  <a:pt x="24444" y="703"/>
                </a:cubicBezTo>
                <a:close/>
                <a:moveTo>
                  <a:pt x="27956" y="703"/>
                </a:moveTo>
                <a:cubicBezTo>
                  <a:pt x="27456" y="1143"/>
                  <a:pt x="26944" y="1667"/>
                  <a:pt x="26456" y="2155"/>
                </a:cubicBezTo>
                <a:cubicBezTo>
                  <a:pt x="24730" y="3858"/>
                  <a:pt x="23003" y="5465"/>
                  <a:pt x="21277" y="7251"/>
                </a:cubicBezTo>
                <a:lnTo>
                  <a:pt x="19348" y="7251"/>
                </a:lnTo>
                <a:cubicBezTo>
                  <a:pt x="21086" y="5310"/>
                  <a:pt x="22848" y="3548"/>
                  <a:pt x="24658" y="1762"/>
                </a:cubicBezTo>
                <a:cubicBezTo>
                  <a:pt x="25015" y="1393"/>
                  <a:pt x="25384" y="1000"/>
                  <a:pt x="25754" y="703"/>
                </a:cubicBezTo>
                <a:close/>
                <a:moveTo>
                  <a:pt x="30183" y="703"/>
                </a:moveTo>
                <a:cubicBezTo>
                  <a:pt x="29599" y="1298"/>
                  <a:pt x="29004" y="1893"/>
                  <a:pt x="28421" y="2501"/>
                </a:cubicBezTo>
                <a:cubicBezTo>
                  <a:pt x="26897" y="4096"/>
                  <a:pt x="25349" y="5608"/>
                  <a:pt x="23801" y="7251"/>
                </a:cubicBezTo>
                <a:lnTo>
                  <a:pt x="21467" y="7251"/>
                </a:lnTo>
                <a:cubicBezTo>
                  <a:pt x="22944" y="5763"/>
                  <a:pt x="24420" y="4429"/>
                  <a:pt x="25849" y="3001"/>
                </a:cubicBezTo>
                <a:cubicBezTo>
                  <a:pt x="26611" y="2227"/>
                  <a:pt x="27397" y="1441"/>
                  <a:pt x="28171" y="703"/>
                </a:cubicBezTo>
                <a:close/>
                <a:moveTo>
                  <a:pt x="33100" y="703"/>
                </a:moveTo>
                <a:cubicBezTo>
                  <a:pt x="31635" y="2191"/>
                  <a:pt x="30159" y="3632"/>
                  <a:pt x="28671" y="5084"/>
                </a:cubicBezTo>
                <a:cubicBezTo>
                  <a:pt x="27932" y="5811"/>
                  <a:pt x="27194" y="6501"/>
                  <a:pt x="26456" y="7251"/>
                </a:cubicBezTo>
                <a:lnTo>
                  <a:pt x="24087" y="7251"/>
                </a:lnTo>
                <a:cubicBezTo>
                  <a:pt x="25587" y="5608"/>
                  <a:pt x="27075" y="4179"/>
                  <a:pt x="28563" y="2632"/>
                </a:cubicBezTo>
                <a:cubicBezTo>
                  <a:pt x="29183" y="1977"/>
                  <a:pt x="29825" y="1298"/>
                  <a:pt x="30468" y="703"/>
                </a:cubicBezTo>
                <a:close/>
                <a:moveTo>
                  <a:pt x="35005" y="703"/>
                </a:moveTo>
                <a:cubicBezTo>
                  <a:pt x="33219" y="2489"/>
                  <a:pt x="31397" y="4358"/>
                  <a:pt x="29516" y="6132"/>
                </a:cubicBezTo>
                <a:cubicBezTo>
                  <a:pt x="29123" y="6501"/>
                  <a:pt x="28742" y="6799"/>
                  <a:pt x="28349" y="7251"/>
                </a:cubicBezTo>
                <a:lnTo>
                  <a:pt x="26789" y="7251"/>
                </a:lnTo>
                <a:cubicBezTo>
                  <a:pt x="29040" y="5013"/>
                  <a:pt x="31290" y="2786"/>
                  <a:pt x="33528" y="703"/>
                </a:cubicBezTo>
                <a:close/>
                <a:moveTo>
                  <a:pt x="36314" y="703"/>
                </a:moveTo>
                <a:cubicBezTo>
                  <a:pt x="34576" y="2334"/>
                  <a:pt x="32838" y="4120"/>
                  <a:pt x="31099" y="5834"/>
                </a:cubicBezTo>
                <a:cubicBezTo>
                  <a:pt x="30611" y="6299"/>
                  <a:pt x="30135" y="6799"/>
                  <a:pt x="29647" y="7251"/>
                </a:cubicBezTo>
                <a:lnTo>
                  <a:pt x="28635" y="7251"/>
                </a:lnTo>
                <a:cubicBezTo>
                  <a:pt x="28730" y="7096"/>
                  <a:pt x="28825" y="7061"/>
                  <a:pt x="28933" y="6965"/>
                </a:cubicBezTo>
                <a:cubicBezTo>
                  <a:pt x="31111" y="4918"/>
                  <a:pt x="33243" y="2786"/>
                  <a:pt x="35362" y="703"/>
                </a:cubicBezTo>
                <a:close/>
                <a:moveTo>
                  <a:pt x="37684" y="703"/>
                </a:moveTo>
                <a:cubicBezTo>
                  <a:pt x="35540" y="2786"/>
                  <a:pt x="33397" y="5013"/>
                  <a:pt x="31266" y="7251"/>
                </a:cubicBezTo>
                <a:lnTo>
                  <a:pt x="29897" y="7251"/>
                </a:lnTo>
                <a:cubicBezTo>
                  <a:pt x="30099" y="6954"/>
                  <a:pt x="30290" y="6870"/>
                  <a:pt x="30480" y="6680"/>
                </a:cubicBezTo>
                <a:cubicBezTo>
                  <a:pt x="32516" y="4679"/>
                  <a:pt x="34576" y="2632"/>
                  <a:pt x="36636" y="703"/>
                </a:cubicBezTo>
                <a:close/>
                <a:moveTo>
                  <a:pt x="39601" y="703"/>
                </a:moveTo>
                <a:cubicBezTo>
                  <a:pt x="37600" y="2632"/>
                  <a:pt x="35600" y="4608"/>
                  <a:pt x="33647" y="6596"/>
                </a:cubicBezTo>
                <a:cubicBezTo>
                  <a:pt x="33433"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3" y="7096"/>
                  <a:pt x="33647" y="6930"/>
                  <a:pt x="33814" y="6763"/>
                </a:cubicBezTo>
                <a:cubicBezTo>
                  <a:pt x="35814" y="4703"/>
                  <a:pt x="37898" y="2632"/>
                  <a:pt x="39993" y="703"/>
                </a:cubicBezTo>
                <a:close/>
                <a:moveTo>
                  <a:pt x="44327" y="703"/>
                </a:moveTo>
                <a:cubicBezTo>
                  <a:pt x="42029" y="2786"/>
                  <a:pt x="39720" y="5013"/>
                  <a:pt x="37422" y="7251"/>
                </a:cubicBezTo>
                <a:lnTo>
                  <a:pt x="35445" y="7251"/>
                </a:lnTo>
                <a:cubicBezTo>
                  <a:pt x="37672" y="5013"/>
                  <a:pt x="39922" y="2786"/>
                  <a:pt x="42160" y="703"/>
                </a:cubicBezTo>
                <a:close/>
                <a:moveTo>
                  <a:pt x="46208" y="703"/>
                </a:moveTo>
                <a:cubicBezTo>
                  <a:pt x="43982" y="2786"/>
                  <a:pt x="41744" y="5013"/>
                  <a:pt x="39481" y="7251"/>
                </a:cubicBezTo>
                <a:lnTo>
                  <a:pt x="37684" y="7251"/>
                </a:lnTo>
                <a:cubicBezTo>
                  <a:pt x="39993" y="5013"/>
                  <a:pt x="42315" y="2786"/>
                  <a:pt x="44613" y="703"/>
                </a:cubicBezTo>
                <a:close/>
                <a:moveTo>
                  <a:pt x="49030" y="703"/>
                </a:moveTo>
                <a:cubicBezTo>
                  <a:pt x="46828" y="2786"/>
                  <a:pt x="44649" y="5013"/>
                  <a:pt x="42458" y="7251"/>
                </a:cubicBezTo>
                <a:lnTo>
                  <a:pt x="39791" y="7251"/>
                </a:lnTo>
                <a:cubicBezTo>
                  <a:pt x="42053" y="5013"/>
                  <a:pt x="44303" y="2786"/>
                  <a:pt x="46530" y="703"/>
                </a:cubicBezTo>
                <a:close/>
                <a:moveTo>
                  <a:pt x="50792" y="703"/>
                </a:moveTo>
                <a:cubicBezTo>
                  <a:pt x="50721" y="703"/>
                  <a:pt x="50650" y="846"/>
                  <a:pt x="50578" y="917"/>
                </a:cubicBezTo>
                <a:cubicBezTo>
                  <a:pt x="48483" y="3048"/>
                  <a:pt x="46363" y="5168"/>
                  <a:pt x="44244" y="7251"/>
                </a:cubicBezTo>
                <a:lnTo>
                  <a:pt x="42744" y="7251"/>
                </a:lnTo>
                <a:cubicBezTo>
                  <a:pt x="44970" y="5013"/>
                  <a:pt x="47185" y="2786"/>
                  <a:pt x="49411" y="703"/>
                </a:cubicBezTo>
                <a:close/>
                <a:moveTo>
                  <a:pt x="52662" y="703"/>
                </a:moveTo>
                <a:cubicBezTo>
                  <a:pt x="51733" y="1596"/>
                  <a:pt x="50804" y="2691"/>
                  <a:pt x="49852" y="3656"/>
                </a:cubicBezTo>
                <a:cubicBezTo>
                  <a:pt x="48661" y="4858"/>
                  <a:pt x="47471" y="6061"/>
                  <a:pt x="46280" y="7251"/>
                </a:cubicBezTo>
                <a:lnTo>
                  <a:pt x="44613" y="7251"/>
                </a:lnTo>
                <a:cubicBezTo>
                  <a:pt x="46673" y="5168"/>
                  <a:pt x="48721" y="3167"/>
                  <a:pt x="50769" y="1108"/>
                </a:cubicBezTo>
                <a:cubicBezTo>
                  <a:pt x="50900" y="977"/>
                  <a:pt x="51031" y="846"/>
                  <a:pt x="51161" y="703"/>
                </a:cubicBezTo>
                <a:close/>
                <a:moveTo>
                  <a:pt x="56781" y="703"/>
                </a:moveTo>
                <a:cubicBezTo>
                  <a:pt x="54579" y="2786"/>
                  <a:pt x="52376" y="5013"/>
                  <a:pt x="50149" y="7251"/>
                </a:cubicBezTo>
                <a:lnTo>
                  <a:pt x="48090" y="7251"/>
                </a:lnTo>
                <a:cubicBezTo>
                  <a:pt x="50280" y="5013"/>
                  <a:pt x="52459" y="2786"/>
                  <a:pt x="54638" y="703"/>
                </a:cubicBezTo>
                <a:close/>
                <a:moveTo>
                  <a:pt x="58484" y="703"/>
                </a:moveTo>
                <a:cubicBezTo>
                  <a:pt x="56365" y="2929"/>
                  <a:pt x="54186" y="5013"/>
                  <a:pt x="51983" y="7251"/>
                </a:cubicBezTo>
                <a:lnTo>
                  <a:pt x="50471" y="7251"/>
                </a:lnTo>
                <a:cubicBezTo>
                  <a:pt x="52709" y="5013"/>
                  <a:pt x="54924" y="2786"/>
                  <a:pt x="57138" y="703"/>
                </a:cubicBezTo>
                <a:close/>
                <a:moveTo>
                  <a:pt x="59651" y="703"/>
                </a:moveTo>
                <a:cubicBezTo>
                  <a:pt x="58210" y="2191"/>
                  <a:pt x="56805" y="3929"/>
                  <a:pt x="55329" y="5501"/>
                </a:cubicBezTo>
                <a:cubicBezTo>
                  <a:pt x="54793" y="6084"/>
                  <a:pt x="54233" y="6656"/>
                  <a:pt x="53686" y="7251"/>
                </a:cubicBezTo>
                <a:lnTo>
                  <a:pt x="52566" y="7251"/>
                </a:lnTo>
                <a:cubicBezTo>
                  <a:pt x="54757" y="5013"/>
                  <a:pt x="56924" y="2929"/>
                  <a:pt x="58996" y="703"/>
                </a:cubicBezTo>
                <a:close/>
                <a:moveTo>
                  <a:pt x="60663" y="703"/>
                </a:moveTo>
                <a:lnTo>
                  <a:pt x="60901" y="977"/>
                </a:lnTo>
                <a:cubicBezTo>
                  <a:pt x="59377" y="2703"/>
                  <a:pt x="57912" y="4501"/>
                  <a:pt x="56329" y="6156"/>
                </a:cubicBezTo>
                <a:cubicBezTo>
                  <a:pt x="55984" y="6513"/>
                  <a:pt x="55626" y="6799"/>
                  <a:pt x="55281" y="7251"/>
                </a:cubicBezTo>
                <a:lnTo>
                  <a:pt x="53876" y="7251"/>
                </a:lnTo>
                <a:cubicBezTo>
                  <a:pt x="55936" y="5013"/>
                  <a:pt x="57960" y="2786"/>
                  <a:pt x="59996" y="703"/>
                </a:cubicBezTo>
                <a:close/>
                <a:moveTo>
                  <a:pt x="61829" y="2167"/>
                </a:moveTo>
                <a:lnTo>
                  <a:pt x="62675" y="3251"/>
                </a:lnTo>
                <a:cubicBezTo>
                  <a:pt x="61532" y="4608"/>
                  <a:pt x="60353" y="5906"/>
                  <a:pt x="59162" y="7251"/>
                </a:cubicBezTo>
                <a:lnTo>
                  <a:pt x="57007" y="7251"/>
                </a:lnTo>
                <a:cubicBezTo>
                  <a:pt x="58615" y="5465"/>
                  <a:pt x="60222" y="3846"/>
                  <a:pt x="61829" y="2167"/>
                </a:cubicBezTo>
                <a:close/>
                <a:moveTo>
                  <a:pt x="62830" y="3441"/>
                </a:moveTo>
                <a:lnTo>
                  <a:pt x="63175" y="3882"/>
                </a:lnTo>
                <a:lnTo>
                  <a:pt x="60651" y="7251"/>
                </a:lnTo>
                <a:lnTo>
                  <a:pt x="59532" y="7251"/>
                </a:lnTo>
                <a:cubicBezTo>
                  <a:pt x="60651" y="5906"/>
                  <a:pt x="61746" y="4715"/>
                  <a:pt x="62830" y="3441"/>
                </a:cubicBezTo>
                <a:close/>
                <a:moveTo>
                  <a:pt x="0" y="0"/>
                </a:moveTo>
                <a:lnTo>
                  <a:pt x="3120" y="3917"/>
                </a:lnTo>
                <a:lnTo>
                  <a:pt x="0" y="7847"/>
                </a:lnTo>
                <a:lnTo>
                  <a:pt x="60972" y="7847"/>
                </a:lnTo>
                <a:lnTo>
                  <a:pt x="63985" y="3846"/>
                </a:lnTo>
                <a:lnTo>
                  <a:pt x="609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3CA5"/>
              </a:solidFill>
              <a:effectLst/>
              <a:uLnTx/>
              <a:uFillTx/>
              <a:latin typeface="Arial"/>
              <a:cs typeface="Arial"/>
              <a:sym typeface="Arial"/>
            </a:endParaRPr>
          </a:p>
        </p:txBody>
      </p:sp>
      <p:sp>
        <p:nvSpPr>
          <p:cNvPr id="958" name="Google Shape;2492;p45">
            <a:extLst>
              <a:ext uri="{FF2B5EF4-FFF2-40B4-BE49-F238E27FC236}">
                <a16:creationId xmlns:a16="http://schemas.microsoft.com/office/drawing/2014/main" id="{1C9AA53F-AFDF-F361-3BA1-1C64B6594F57}"/>
              </a:ext>
            </a:extLst>
          </p:cNvPr>
          <p:cNvSpPr/>
          <p:nvPr/>
        </p:nvSpPr>
        <p:spPr>
          <a:xfrm>
            <a:off x="3262327" y="2063853"/>
            <a:ext cx="107406" cy="344229"/>
          </a:xfrm>
          <a:custGeom>
            <a:avLst/>
            <a:gdLst/>
            <a:ahLst/>
            <a:cxnLst/>
            <a:rect l="l" t="t" r="r" b="b"/>
            <a:pathLst>
              <a:path w="4919" h="15765" extrusionOk="0">
                <a:moveTo>
                  <a:pt x="2454" y="0"/>
                </a:moveTo>
                <a:cubicBezTo>
                  <a:pt x="1084" y="0"/>
                  <a:pt x="1" y="1108"/>
                  <a:pt x="1" y="2477"/>
                </a:cubicBezTo>
                <a:cubicBezTo>
                  <a:pt x="1" y="3727"/>
                  <a:pt x="977" y="4763"/>
                  <a:pt x="2168" y="4918"/>
                </a:cubicBezTo>
                <a:lnTo>
                  <a:pt x="2168" y="15764"/>
                </a:lnTo>
                <a:lnTo>
                  <a:pt x="2763" y="15764"/>
                </a:lnTo>
                <a:lnTo>
                  <a:pt x="2763" y="4918"/>
                </a:lnTo>
                <a:cubicBezTo>
                  <a:pt x="3954" y="4763"/>
                  <a:pt x="4918" y="3727"/>
                  <a:pt x="4918" y="2477"/>
                </a:cubicBezTo>
                <a:cubicBezTo>
                  <a:pt x="4918" y="1108"/>
                  <a:pt x="3823" y="0"/>
                  <a:pt x="24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3CA5"/>
              </a:solidFill>
              <a:effectLst/>
              <a:uLnTx/>
              <a:uFillTx/>
              <a:latin typeface="Arial"/>
              <a:cs typeface="Arial"/>
              <a:sym typeface="Arial"/>
            </a:endParaRPr>
          </a:p>
        </p:txBody>
      </p:sp>
      <p:sp>
        <p:nvSpPr>
          <p:cNvPr id="959" name="Google Shape;2492;p45">
            <a:extLst>
              <a:ext uri="{FF2B5EF4-FFF2-40B4-BE49-F238E27FC236}">
                <a16:creationId xmlns:a16="http://schemas.microsoft.com/office/drawing/2014/main" id="{D1773F6F-68CA-0862-18D7-0BF2D4F490EE}"/>
              </a:ext>
            </a:extLst>
          </p:cNvPr>
          <p:cNvSpPr/>
          <p:nvPr/>
        </p:nvSpPr>
        <p:spPr>
          <a:xfrm>
            <a:off x="5582770" y="2050797"/>
            <a:ext cx="107406" cy="344229"/>
          </a:xfrm>
          <a:custGeom>
            <a:avLst/>
            <a:gdLst/>
            <a:ahLst/>
            <a:cxnLst/>
            <a:rect l="l" t="t" r="r" b="b"/>
            <a:pathLst>
              <a:path w="4919" h="15765" extrusionOk="0">
                <a:moveTo>
                  <a:pt x="2454" y="0"/>
                </a:moveTo>
                <a:cubicBezTo>
                  <a:pt x="1084" y="0"/>
                  <a:pt x="1" y="1108"/>
                  <a:pt x="1" y="2477"/>
                </a:cubicBezTo>
                <a:cubicBezTo>
                  <a:pt x="1" y="3727"/>
                  <a:pt x="977" y="4763"/>
                  <a:pt x="2168" y="4918"/>
                </a:cubicBezTo>
                <a:lnTo>
                  <a:pt x="2168" y="15764"/>
                </a:lnTo>
                <a:lnTo>
                  <a:pt x="2763" y="15764"/>
                </a:lnTo>
                <a:lnTo>
                  <a:pt x="2763" y="4918"/>
                </a:lnTo>
                <a:cubicBezTo>
                  <a:pt x="3954" y="4763"/>
                  <a:pt x="4918" y="3727"/>
                  <a:pt x="4918" y="2477"/>
                </a:cubicBezTo>
                <a:cubicBezTo>
                  <a:pt x="4918" y="1108"/>
                  <a:pt x="3823" y="0"/>
                  <a:pt x="24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3CA5"/>
              </a:solidFill>
              <a:effectLst/>
              <a:uLnTx/>
              <a:uFillTx/>
              <a:latin typeface="Arial"/>
              <a:cs typeface="Arial"/>
              <a:sym typeface="Arial"/>
            </a:endParaRPr>
          </a:p>
        </p:txBody>
      </p:sp>
      <p:sp>
        <p:nvSpPr>
          <p:cNvPr id="960" name="Google Shape;2492;p45">
            <a:extLst>
              <a:ext uri="{FF2B5EF4-FFF2-40B4-BE49-F238E27FC236}">
                <a16:creationId xmlns:a16="http://schemas.microsoft.com/office/drawing/2014/main" id="{565E09E8-DE5E-593C-761D-65F6C78F7725}"/>
              </a:ext>
            </a:extLst>
          </p:cNvPr>
          <p:cNvSpPr/>
          <p:nvPr/>
        </p:nvSpPr>
        <p:spPr>
          <a:xfrm>
            <a:off x="7937490" y="2070142"/>
            <a:ext cx="107406" cy="344229"/>
          </a:xfrm>
          <a:custGeom>
            <a:avLst/>
            <a:gdLst/>
            <a:ahLst/>
            <a:cxnLst/>
            <a:rect l="l" t="t" r="r" b="b"/>
            <a:pathLst>
              <a:path w="4919" h="15765" extrusionOk="0">
                <a:moveTo>
                  <a:pt x="2454" y="0"/>
                </a:moveTo>
                <a:cubicBezTo>
                  <a:pt x="1084" y="0"/>
                  <a:pt x="1" y="1108"/>
                  <a:pt x="1" y="2477"/>
                </a:cubicBezTo>
                <a:cubicBezTo>
                  <a:pt x="1" y="3727"/>
                  <a:pt x="977" y="4763"/>
                  <a:pt x="2168" y="4918"/>
                </a:cubicBezTo>
                <a:lnTo>
                  <a:pt x="2168" y="15764"/>
                </a:lnTo>
                <a:lnTo>
                  <a:pt x="2763" y="15764"/>
                </a:lnTo>
                <a:lnTo>
                  <a:pt x="2763" y="4918"/>
                </a:lnTo>
                <a:cubicBezTo>
                  <a:pt x="3954" y="4763"/>
                  <a:pt x="4918" y="3727"/>
                  <a:pt x="4918" y="2477"/>
                </a:cubicBezTo>
                <a:cubicBezTo>
                  <a:pt x="4918" y="1108"/>
                  <a:pt x="3823" y="0"/>
                  <a:pt x="24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3CA5"/>
              </a:solidFill>
              <a:effectLst/>
              <a:uLnTx/>
              <a:uFillTx/>
              <a:latin typeface="Arial"/>
              <a:cs typeface="Arial"/>
              <a:sym typeface="Arial"/>
            </a:endParaRPr>
          </a:p>
        </p:txBody>
      </p:sp>
      <p:sp>
        <p:nvSpPr>
          <p:cNvPr id="962" name="TextBox 961">
            <a:extLst>
              <a:ext uri="{FF2B5EF4-FFF2-40B4-BE49-F238E27FC236}">
                <a16:creationId xmlns:a16="http://schemas.microsoft.com/office/drawing/2014/main" id="{E81794E2-47BE-8A6F-DFE3-A36E9FF6AA94}"/>
              </a:ext>
            </a:extLst>
          </p:cNvPr>
          <p:cNvSpPr txBox="1"/>
          <p:nvPr/>
        </p:nvSpPr>
        <p:spPr>
          <a:xfrm>
            <a:off x="2127258" y="1262329"/>
            <a:ext cx="2369608" cy="784830"/>
          </a:xfrm>
          <a:prstGeom prst="rect">
            <a:avLst/>
          </a:prstGeom>
          <a:noFill/>
        </p:spPr>
        <p:txBody>
          <a:bodyPr wrap="square">
            <a:spAutoFit/>
          </a:bodyPr>
          <a:lstStyle/>
          <a:p>
            <a:pPr algn="ctr"/>
            <a:r>
              <a:rPr lang="en-US" sz="1500" b="1" dirty="0">
                <a:solidFill>
                  <a:srgbClr val="003CA5"/>
                </a:solidFill>
                <a:latin typeface="+mn-lt"/>
                <a:cs typeface="Fira Sans Extra Condensed Medium"/>
              </a:rPr>
              <a:t>02.Sự </a:t>
            </a:r>
            <a:r>
              <a:rPr lang="en-US" sz="1500" b="1" dirty="0" err="1">
                <a:solidFill>
                  <a:srgbClr val="003CA5"/>
                </a:solidFill>
                <a:latin typeface="+mn-lt"/>
                <a:cs typeface="Fira Sans Extra Condensed Medium"/>
              </a:rPr>
              <a:t>xuất</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hiện</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của</a:t>
            </a:r>
            <a:r>
              <a:rPr lang="en-US" sz="1500" b="1" dirty="0">
                <a:solidFill>
                  <a:srgbClr val="003CA5"/>
                </a:solidFill>
                <a:latin typeface="+mn-lt"/>
                <a:cs typeface="Fira Sans Extra Condensed Medium"/>
              </a:rPr>
              <a:t> Deep Learning </a:t>
            </a:r>
            <a:r>
              <a:rPr lang="en-US" sz="1500" b="1" dirty="0" err="1">
                <a:solidFill>
                  <a:srgbClr val="003CA5"/>
                </a:solidFill>
                <a:latin typeface="+mn-lt"/>
                <a:cs typeface="Fira Sans Extra Condensed Medium"/>
              </a:rPr>
              <a:t>và</a:t>
            </a:r>
            <a:r>
              <a:rPr lang="en-US" sz="1500" b="1" dirty="0">
                <a:solidFill>
                  <a:srgbClr val="003CA5"/>
                </a:solidFill>
                <a:latin typeface="+mn-lt"/>
                <a:cs typeface="Fira Sans Extra Condensed Medium"/>
              </a:rPr>
              <a:t> Transfer Learning</a:t>
            </a:r>
          </a:p>
        </p:txBody>
      </p:sp>
      <p:sp>
        <p:nvSpPr>
          <p:cNvPr id="963" name="TextBox 962">
            <a:extLst>
              <a:ext uri="{FF2B5EF4-FFF2-40B4-BE49-F238E27FC236}">
                <a16:creationId xmlns:a16="http://schemas.microsoft.com/office/drawing/2014/main" id="{9EBD9E22-E1C4-7B00-B33C-9A2831B16BA2}"/>
              </a:ext>
            </a:extLst>
          </p:cNvPr>
          <p:cNvSpPr txBox="1"/>
          <p:nvPr/>
        </p:nvSpPr>
        <p:spPr>
          <a:xfrm>
            <a:off x="4353066" y="1285312"/>
            <a:ext cx="2369608" cy="784830"/>
          </a:xfrm>
          <a:prstGeom prst="rect">
            <a:avLst/>
          </a:prstGeom>
          <a:noFill/>
        </p:spPr>
        <p:txBody>
          <a:bodyPr wrap="square">
            <a:spAutoFit/>
          </a:bodyPr>
          <a:lstStyle/>
          <a:p>
            <a:pPr algn="ctr"/>
            <a:r>
              <a:rPr lang="en-US" sz="1500" b="1" dirty="0">
                <a:solidFill>
                  <a:srgbClr val="003CA5"/>
                </a:solidFill>
                <a:latin typeface="+mn-lt"/>
                <a:cs typeface="Fira Sans Extra Condensed Medium"/>
              </a:rPr>
              <a:t>03. </a:t>
            </a:r>
            <a:r>
              <a:rPr lang="en-US" sz="1500" b="1" dirty="0" err="1">
                <a:solidFill>
                  <a:srgbClr val="003CA5"/>
                </a:solidFill>
                <a:latin typeface="+mn-lt"/>
                <a:cs typeface="Fira Sans Extra Condensed Medium"/>
              </a:rPr>
              <a:t>Sự</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bùng</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nổ</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của</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các</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kiến</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trúc</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dựa</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trên</a:t>
            </a:r>
            <a:r>
              <a:rPr lang="en-US" sz="1500" b="1" dirty="0">
                <a:solidFill>
                  <a:srgbClr val="003CA5"/>
                </a:solidFill>
                <a:latin typeface="+mn-lt"/>
                <a:cs typeface="Fira Sans Extra Condensed Medium"/>
              </a:rPr>
              <a:t> Transformer</a:t>
            </a:r>
          </a:p>
        </p:txBody>
      </p:sp>
      <p:sp>
        <p:nvSpPr>
          <p:cNvPr id="964" name="TextBox 963">
            <a:extLst>
              <a:ext uri="{FF2B5EF4-FFF2-40B4-BE49-F238E27FC236}">
                <a16:creationId xmlns:a16="http://schemas.microsoft.com/office/drawing/2014/main" id="{49FD4063-CAC0-DF92-370D-D1EB3BA14AA6}"/>
              </a:ext>
            </a:extLst>
          </p:cNvPr>
          <p:cNvSpPr txBox="1"/>
          <p:nvPr/>
        </p:nvSpPr>
        <p:spPr>
          <a:xfrm>
            <a:off x="6752686" y="1279023"/>
            <a:ext cx="2369608" cy="784830"/>
          </a:xfrm>
          <a:prstGeom prst="rect">
            <a:avLst/>
          </a:prstGeom>
          <a:noFill/>
        </p:spPr>
        <p:txBody>
          <a:bodyPr wrap="square">
            <a:spAutoFit/>
          </a:bodyPr>
          <a:lstStyle/>
          <a:p>
            <a:pPr algn="ctr"/>
            <a:r>
              <a:rPr lang="en-US" sz="1500" b="1" dirty="0">
                <a:solidFill>
                  <a:srgbClr val="003CA5"/>
                </a:solidFill>
                <a:latin typeface="+mn-lt"/>
                <a:cs typeface="Fira Sans Extra Condensed Medium"/>
              </a:rPr>
              <a:t>04. </a:t>
            </a:r>
            <a:r>
              <a:rPr lang="en-US" sz="1500" b="1" dirty="0" err="1">
                <a:solidFill>
                  <a:srgbClr val="003CA5"/>
                </a:solidFill>
                <a:latin typeface="+mn-lt"/>
                <a:cs typeface="Fira Sans Extra Condensed Medium"/>
              </a:rPr>
              <a:t>Sự</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phát</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triển</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của</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bộ</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dữ</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liệu</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lớn</a:t>
            </a:r>
            <a:r>
              <a:rPr lang="en-US" sz="1500" b="1" dirty="0">
                <a:solidFill>
                  <a:srgbClr val="003CA5"/>
                </a:solidFill>
                <a:latin typeface="+mn-lt"/>
                <a:cs typeface="Fira Sans Extra Condensed Medium"/>
              </a:rPr>
              <a:t> </a:t>
            </a:r>
            <a:r>
              <a:rPr lang="en-US" sz="1500" b="1" dirty="0" err="1">
                <a:solidFill>
                  <a:srgbClr val="003CA5"/>
                </a:solidFill>
                <a:latin typeface="+mn-lt"/>
                <a:cs typeface="Fira Sans Extra Condensed Medium"/>
              </a:rPr>
              <a:t>và</a:t>
            </a:r>
            <a:r>
              <a:rPr lang="en-US" sz="1500" b="1" dirty="0">
                <a:solidFill>
                  <a:srgbClr val="003CA5"/>
                </a:solidFill>
                <a:latin typeface="+mn-lt"/>
                <a:cs typeface="Fira Sans Extra Condensed Medium"/>
              </a:rPr>
              <a:t> pre-trained models</a:t>
            </a:r>
          </a:p>
        </p:txBody>
      </p:sp>
      <p:sp>
        <p:nvSpPr>
          <p:cNvPr id="965" name="Google Shape;2504;p45">
            <a:extLst>
              <a:ext uri="{FF2B5EF4-FFF2-40B4-BE49-F238E27FC236}">
                <a16:creationId xmlns:a16="http://schemas.microsoft.com/office/drawing/2014/main" id="{916B640E-B5C9-0B12-6DA4-D09D2C017AA2}"/>
              </a:ext>
            </a:extLst>
          </p:cNvPr>
          <p:cNvSpPr txBox="1"/>
          <p:nvPr/>
        </p:nvSpPr>
        <p:spPr>
          <a:xfrm>
            <a:off x="2204797" y="2571750"/>
            <a:ext cx="2358173" cy="1616433"/>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dirty="0">
                <a:solidFill>
                  <a:srgbClr val="003CA5"/>
                </a:solidFill>
                <a:latin typeface="Montserrat" panose="00000500000000000000" pitchFamily="2" charset="0"/>
                <a:cs typeface="Arial" panose="020B0604020202020204" pitchFamily="34" charset="0"/>
              </a:rPr>
              <a:t>Deep learning mở ra khả năng xử lý tập dữ liệu lớn và phức tạp. Transfer learning, với việc sử dụng mô hình đã được </a:t>
            </a:r>
            <a:r>
              <a:rPr lang="vi-VN" sz="1200" dirty="0">
                <a:solidFill>
                  <a:schemeClr val="bg2">
                    <a:lumMod val="50000"/>
                  </a:schemeClr>
                </a:solidFill>
                <a:latin typeface="Montserrat" panose="00000500000000000000" pitchFamily="2" charset="0"/>
                <a:cs typeface="Arial" panose="020B0604020202020204" pitchFamily="34" charset="0"/>
              </a:rPr>
              <a:t>huấn</a:t>
            </a:r>
            <a:r>
              <a:rPr lang="vi-VN" sz="1200" dirty="0">
                <a:solidFill>
                  <a:srgbClr val="003CA5"/>
                </a:solidFill>
                <a:latin typeface="Montserrat" panose="00000500000000000000" pitchFamily="2" charset="0"/>
                <a:cs typeface="Arial" panose="020B0604020202020204" pitchFamily="34" charset="0"/>
              </a:rPr>
              <a:t> luyện trước và điều chỉnh lại cho tác vụ cụ thể =&gt; cải thiện hiệu xuất.</a:t>
            </a:r>
            <a:endParaRPr kumimoji="0" lang="vi-VN" sz="1200" i="0" u="none" strike="noStrike" kern="0" cap="none" spc="0" normalizeH="0" baseline="0" noProof="0" dirty="0">
              <a:ln>
                <a:noFill/>
              </a:ln>
              <a:solidFill>
                <a:srgbClr val="003CA5"/>
              </a:solidFill>
              <a:effectLst/>
              <a:uLnTx/>
              <a:uFillTx/>
              <a:latin typeface="Montserrat" panose="00000500000000000000" pitchFamily="2" charset="0"/>
              <a:ea typeface="Roboto"/>
              <a:cs typeface="Roboto"/>
              <a:sym typeface="Roboto"/>
            </a:endParaRPr>
          </a:p>
        </p:txBody>
      </p:sp>
      <p:sp>
        <p:nvSpPr>
          <p:cNvPr id="966" name="Google Shape;2504;p45">
            <a:extLst>
              <a:ext uri="{FF2B5EF4-FFF2-40B4-BE49-F238E27FC236}">
                <a16:creationId xmlns:a16="http://schemas.microsoft.com/office/drawing/2014/main" id="{C9BF6868-7949-4AB6-E7ED-D5D87B69CE35}"/>
              </a:ext>
            </a:extLst>
          </p:cNvPr>
          <p:cNvSpPr txBox="1"/>
          <p:nvPr/>
        </p:nvSpPr>
        <p:spPr>
          <a:xfrm>
            <a:off x="4581032" y="2710610"/>
            <a:ext cx="2194270" cy="153701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dirty="0">
                <a:solidFill>
                  <a:srgbClr val="003CA5"/>
                </a:solidFill>
                <a:latin typeface="Montserrat" panose="00000500000000000000" pitchFamily="2" charset="0"/>
                <a:cs typeface="Arial" panose="020B0604020202020204" pitchFamily="34" charset="0"/>
              </a:rPr>
              <a:t>Transformer được áp dụng chủ yếu trong xử lý ngôn ngữ tự nhiên (NLP), đã được mở rộng để áp dụng cho các tác vụ nhận dạng hình ảnh và mang lại kết quả ấn tượng trong việc xử lý hình ảnh.</a:t>
            </a:r>
            <a:endParaRPr kumimoji="0" lang="vi-VN" sz="1200" i="0" u="none" strike="noStrike" kern="0" cap="none" spc="0" normalizeH="0" baseline="0" noProof="0" dirty="0">
              <a:ln>
                <a:noFill/>
              </a:ln>
              <a:solidFill>
                <a:srgbClr val="003CA5"/>
              </a:solidFill>
              <a:effectLst/>
              <a:uLnTx/>
              <a:uFillTx/>
              <a:latin typeface="Montserrat" panose="00000500000000000000" pitchFamily="2" charset="0"/>
              <a:ea typeface="Roboto"/>
              <a:cs typeface="Roboto"/>
              <a:sym typeface="Roboto"/>
            </a:endParaRPr>
          </a:p>
        </p:txBody>
      </p:sp>
      <p:sp>
        <p:nvSpPr>
          <p:cNvPr id="967" name="Google Shape;2504;p45">
            <a:extLst>
              <a:ext uri="{FF2B5EF4-FFF2-40B4-BE49-F238E27FC236}">
                <a16:creationId xmlns:a16="http://schemas.microsoft.com/office/drawing/2014/main" id="{E7000987-6866-F10B-F95C-18AA2E8EBC67}"/>
              </a:ext>
            </a:extLst>
          </p:cNvPr>
          <p:cNvSpPr txBox="1"/>
          <p:nvPr/>
        </p:nvSpPr>
        <p:spPr>
          <a:xfrm>
            <a:off x="6774914" y="2697499"/>
            <a:ext cx="2194269" cy="153701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2">
                    <a:lumMod val="50000"/>
                  </a:schemeClr>
                </a:solidFill>
                <a:latin typeface="Montserrat" panose="00000500000000000000" pitchFamily="2" charset="0"/>
                <a:cs typeface="Arial" panose="020B0604020202020204" pitchFamily="34" charset="0"/>
              </a:rPr>
              <a:t>ImageNet </a:t>
            </a:r>
            <a:r>
              <a:rPr lang="en-US" sz="1200" dirty="0" err="1">
                <a:solidFill>
                  <a:schemeClr val="bg2">
                    <a:lumMod val="50000"/>
                  </a:schemeClr>
                </a:solidFill>
                <a:latin typeface="Montserrat" panose="00000500000000000000" pitchFamily="2" charset="0"/>
                <a:cs typeface="Arial" panose="020B0604020202020204" pitchFamily="34" charset="0"/>
              </a:rPr>
              <a:t>là</a:t>
            </a:r>
            <a:r>
              <a:rPr lang="en-US" sz="1200" dirty="0">
                <a:solidFill>
                  <a:schemeClr val="bg2">
                    <a:lumMod val="50000"/>
                  </a:schemeClr>
                </a:solidFill>
                <a:latin typeface="Montserrat" panose="00000500000000000000" pitchFamily="2" charset="0"/>
                <a:cs typeface="Arial" panose="020B0604020202020204" pitchFamily="34" charset="0"/>
              </a:rPr>
              <a:t> </a:t>
            </a:r>
            <a:r>
              <a:rPr lang="en-US" sz="1200" dirty="0" err="1">
                <a:solidFill>
                  <a:schemeClr val="bg2">
                    <a:lumMod val="50000"/>
                  </a:schemeClr>
                </a:solidFill>
                <a:latin typeface="Montserrat" panose="00000500000000000000" pitchFamily="2" charset="0"/>
                <a:cs typeface="Arial" panose="020B0604020202020204" pitchFamily="34" charset="0"/>
              </a:rPr>
              <a:t>bộ</a:t>
            </a:r>
            <a:r>
              <a:rPr lang="en-US" sz="1200" dirty="0">
                <a:solidFill>
                  <a:schemeClr val="bg2">
                    <a:lumMod val="50000"/>
                  </a:schemeClr>
                </a:solidFill>
                <a:latin typeface="Montserrat" panose="00000500000000000000" pitchFamily="2" charset="0"/>
                <a:cs typeface="Arial" panose="020B0604020202020204" pitchFamily="34" charset="0"/>
              </a:rPr>
              <a:t> </a:t>
            </a:r>
            <a:r>
              <a:rPr lang="en-US" sz="1200" dirty="0" err="1">
                <a:solidFill>
                  <a:schemeClr val="bg2">
                    <a:lumMod val="50000"/>
                  </a:schemeClr>
                </a:solidFill>
                <a:latin typeface="Montserrat" panose="00000500000000000000" pitchFamily="2" charset="0"/>
                <a:cs typeface="Arial" panose="020B0604020202020204" pitchFamily="34" charset="0"/>
              </a:rPr>
              <a:t>dữ</a:t>
            </a:r>
            <a:r>
              <a:rPr lang="en-US" sz="1200" dirty="0">
                <a:solidFill>
                  <a:schemeClr val="bg2">
                    <a:lumMod val="50000"/>
                  </a:schemeClr>
                </a:solidFill>
                <a:latin typeface="Montserrat" panose="00000500000000000000" pitchFamily="2" charset="0"/>
                <a:cs typeface="Arial" panose="020B0604020202020204" pitchFamily="34" charset="0"/>
              </a:rPr>
              <a:t> </a:t>
            </a:r>
            <a:r>
              <a:rPr lang="en-US" sz="1200" dirty="0" err="1">
                <a:solidFill>
                  <a:schemeClr val="bg2">
                    <a:lumMod val="50000"/>
                  </a:schemeClr>
                </a:solidFill>
                <a:latin typeface="Montserrat" panose="00000500000000000000" pitchFamily="2" charset="0"/>
                <a:cs typeface="Arial" panose="020B0604020202020204" pitchFamily="34" charset="0"/>
              </a:rPr>
              <a:t>liệu</a:t>
            </a:r>
            <a:r>
              <a:rPr lang="en-US" sz="1200" dirty="0">
                <a:solidFill>
                  <a:schemeClr val="bg2">
                    <a:lumMod val="50000"/>
                  </a:schemeClr>
                </a:solidFill>
                <a:latin typeface="Montserrat" panose="00000500000000000000" pitchFamily="2" charset="0"/>
                <a:cs typeface="Arial" panose="020B0604020202020204" pitchFamily="34" charset="0"/>
              </a:rPr>
              <a:t> </a:t>
            </a:r>
            <a:r>
              <a:rPr lang="en-US" sz="1200" dirty="0" err="1">
                <a:solidFill>
                  <a:schemeClr val="bg2">
                    <a:lumMod val="50000"/>
                  </a:schemeClr>
                </a:solidFill>
                <a:latin typeface="Montserrat" panose="00000500000000000000" pitchFamily="2" charset="0"/>
                <a:cs typeface="Arial" panose="020B0604020202020204" pitchFamily="34" charset="0"/>
              </a:rPr>
              <a:t>siêu</a:t>
            </a:r>
            <a:r>
              <a:rPr lang="en-US" sz="1200" dirty="0">
                <a:solidFill>
                  <a:schemeClr val="bg2">
                    <a:lumMod val="50000"/>
                  </a:schemeClr>
                </a:solidFill>
                <a:latin typeface="Montserrat" panose="00000500000000000000" pitchFamily="2" charset="0"/>
                <a:cs typeface="Arial" panose="020B0604020202020204" pitchFamily="34" charset="0"/>
              </a:rPr>
              <a:t> </a:t>
            </a:r>
            <a:r>
              <a:rPr lang="en-US" sz="1200" dirty="0" err="1">
                <a:solidFill>
                  <a:schemeClr val="bg2">
                    <a:lumMod val="50000"/>
                  </a:schemeClr>
                </a:solidFill>
                <a:latin typeface="Montserrat" panose="00000500000000000000" pitchFamily="2" charset="0"/>
                <a:cs typeface="Arial" panose="020B0604020202020204" pitchFamily="34" charset="0"/>
              </a:rPr>
              <a:t>lớn</a:t>
            </a:r>
            <a:r>
              <a:rPr lang="en-US" sz="1200" b="1" dirty="0">
                <a:solidFill>
                  <a:schemeClr val="bg2">
                    <a:lumMod val="50000"/>
                  </a:schemeClr>
                </a:solidFill>
                <a:latin typeface="Montserrat" panose="00000500000000000000" pitchFamily="2" charset="0"/>
                <a:cs typeface="Arial" panose="020B0604020202020204" pitchFamily="34" charset="0"/>
              </a:rPr>
              <a:t>. </a:t>
            </a:r>
            <a:r>
              <a:rPr lang="vi-VN" sz="1200" dirty="0">
                <a:solidFill>
                  <a:schemeClr val="bg2">
                    <a:lumMod val="50000"/>
                  </a:schemeClr>
                </a:solidFill>
                <a:latin typeface="Montserrat" panose="00000500000000000000" pitchFamily="2" charset="0"/>
                <a:cs typeface="Arial" panose="020B0604020202020204" pitchFamily="34" charset="0"/>
              </a:rPr>
              <a:t>Các mô hình như BERT và GPT đã được chứng minh là hiệu quả khi được áp dụng trong image recognition sau khi được huấn luyện trước trên dữ liệu lớn.</a:t>
            </a:r>
            <a:endParaRPr kumimoji="0" lang="vi-VN" sz="1200" i="0" u="none" strike="noStrike" kern="0" cap="none" spc="0" normalizeH="0" baseline="0" noProof="0" dirty="0">
              <a:ln>
                <a:noFill/>
              </a:ln>
              <a:solidFill>
                <a:srgbClr val="003CA5"/>
              </a:solidFill>
              <a:effectLst/>
              <a:uLnTx/>
              <a:uFillTx/>
              <a:latin typeface="+mn-lt"/>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2489;p45">
            <a:extLst>
              <a:ext uri="{FF2B5EF4-FFF2-40B4-BE49-F238E27FC236}">
                <a16:creationId xmlns:a16="http://schemas.microsoft.com/office/drawing/2014/main" id="{06295B62-2BE8-6D37-839A-7E8F9B68A64A}"/>
              </a:ext>
            </a:extLst>
          </p:cNvPr>
          <p:cNvSpPr txBox="1">
            <a:spLocks/>
          </p:cNvSpPr>
          <p:nvPr/>
        </p:nvSpPr>
        <p:spPr>
          <a:xfrm>
            <a:off x="635116" y="0"/>
            <a:ext cx="7723500" cy="60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z="3600" dirty="0">
                <a:solidFill>
                  <a:srgbClr val="003CA5"/>
                </a:solidFill>
                <a:latin typeface="Montserrat" panose="00000500000000000000" pitchFamily="2" charset="0"/>
                <a:cs typeface="Arial" panose="020B0604020202020204" pitchFamily="34" charset="0"/>
              </a:rPr>
              <a:t>0</a:t>
            </a:r>
            <a:r>
              <a:rPr lang="en-US" sz="3600" dirty="0">
                <a:solidFill>
                  <a:srgbClr val="003CA5"/>
                </a:solidFill>
                <a:latin typeface="Montserrat" panose="00000500000000000000" pitchFamily="2" charset="0"/>
                <a:cs typeface="Arial" panose="020B0604020202020204" pitchFamily="34" charset="0"/>
              </a:rPr>
              <a:t>3. </a:t>
            </a:r>
            <a:r>
              <a:rPr lang="vi-VN" sz="3600" dirty="0">
                <a:solidFill>
                  <a:srgbClr val="003CA5"/>
                </a:solidFill>
                <a:latin typeface="Montserrat" panose="00000500000000000000" pitchFamily="2" charset="0"/>
                <a:cs typeface="Arial" panose="020B0604020202020204" pitchFamily="34" charset="0"/>
              </a:rPr>
              <a:t>Dữ liệu</a:t>
            </a:r>
            <a:endParaRPr lang="en-US" sz="3600" dirty="0">
              <a:solidFill>
                <a:srgbClr val="003CA5"/>
              </a:solidFill>
              <a:latin typeface="Montserrat" panose="00000500000000000000" pitchFamily="2" charset="0"/>
              <a:cs typeface="Arial" panose="020B0604020202020204" pitchFamily="34" charset="0"/>
            </a:endParaRPr>
          </a:p>
        </p:txBody>
      </p:sp>
      <p:pic>
        <p:nvPicPr>
          <p:cNvPr id="9" name="Picture 8">
            <a:extLst>
              <a:ext uri="{FF2B5EF4-FFF2-40B4-BE49-F238E27FC236}">
                <a16:creationId xmlns:a16="http://schemas.microsoft.com/office/drawing/2014/main" id="{5C33B155-A4CB-C127-2206-CC92C52EFC20}"/>
              </a:ext>
            </a:extLst>
          </p:cNvPr>
          <p:cNvPicPr>
            <a:picLocks noChangeAspect="1"/>
          </p:cNvPicPr>
          <p:nvPr/>
        </p:nvPicPr>
        <p:blipFill>
          <a:blip r:embed="rId3"/>
          <a:stretch>
            <a:fillRect/>
          </a:stretch>
        </p:blipFill>
        <p:spPr>
          <a:xfrm>
            <a:off x="0" y="611841"/>
            <a:ext cx="3691082" cy="2162150"/>
          </a:xfrm>
          <a:prstGeom prst="rect">
            <a:avLst/>
          </a:prstGeom>
        </p:spPr>
      </p:pic>
      <p:pic>
        <p:nvPicPr>
          <p:cNvPr id="10" name="Picture 9">
            <a:extLst>
              <a:ext uri="{FF2B5EF4-FFF2-40B4-BE49-F238E27FC236}">
                <a16:creationId xmlns:a16="http://schemas.microsoft.com/office/drawing/2014/main" id="{119188BD-AB79-B14C-6868-6687865E0861}"/>
              </a:ext>
            </a:extLst>
          </p:cNvPr>
          <p:cNvPicPr>
            <a:picLocks noChangeAspect="1"/>
          </p:cNvPicPr>
          <p:nvPr/>
        </p:nvPicPr>
        <p:blipFill>
          <a:blip r:embed="rId4"/>
          <a:stretch>
            <a:fillRect/>
          </a:stretch>
        </p:blipFill>
        <p:spPr>
          <a:xfrm>
            <a:off x="0" y="2869107"/>
            <a:ext cx="3622469" cy="2274393"/>
          </a:xfrm>
          <a:prstGeom prst="rect">
            <a:avLst/>
          </a:prstGeom>
        </p:spPr>
      </p:pic>
      <p:sp>
        <p:nvSpPr>
          <p:cNvPr id="11" name="TextBox 7">
            <a:extLst>
              <a:ext uri="{FF2B5EF4-FFF2-40B4-BE49-F238E27FC236}">
                <a16:creationId xmlns:a16="http://schemas.microsoft.com/office/drawing/2014/main" id="{EB0F9CD9-36EC-BAC4-D960-06DA1DBDB67F}"/>
              </a:ext>
            </a:extLst>
          </p:cNvPr>
          <p:cNvSpPr txBox="1"/>
          <p:nvPr/>
        </p:nvSpPr>
        <p:spPr>
          <a:xfrm>
            <a:off x="3805516" y="1097915"/>
            <a:ext cx="4413781" cy="307777"/>
          </a:xfrm>
          <a:prstGeom prst="rect">
            <a:avLst/>
          </a:prstGeom>
        </p:spPr>
        <p:txBody>
          <a:bodyPr wrap="square" lIns="0" tIns="0" rIns="0" bIns="0" rtlCol="0" anchor="t">
            <a:spAutoFit/>
          </a:bodyPr>
          <a:lstStyle/>
          <a:p>
            <a:r>
              <a:rPr lang="vi-VN" sz="2000" dirty="0">
                <a:solidFill>
                  <a:srgbClr val="003CA5"/>
                </a:solidFill>
              </a:rPr>
              <a:t>Tập dữ liệu </a:t>
            </a:r>
            <a:r>
              <a:rPr lang="en-US" sz="2000" b="1" dirty="0">
                <a:solidFill>
                  <a:srgbClr val="003CA5"/>
                </a:solidFill>
              </a:rPr>
              <a:t>Oxford 102 Flower</a:t>
            </a:r>
          </a:p>
        </p:txBody>
      </p:sp>
      <p:sp>
        <p:nvSpPr>
          <p:cNvPr id="12" name="TextBox 5">
            <a:extLst>
              <a:ext uri="{FF2B5EF4-FFF2-40B4-BE49-F238E27FC236}">
                <a16:creationId xmlns:a16="http://schemas.microsoft.com/office/drawing/2014/main" id="{70896227-8387-4C09-8A30-7DA69E594725}"/>
              </a:ext>
            </a:extLst>
          </p:cNvPr>
          <p:cNvSpPr txBox="1"/>
          <p:nvPr/>
        </p:nvSpPr>
        <p:spPr>
          <a:xfrm>
            <a:off x="3805516" y="1411855"/>
            <a:ext cx="5148892" cy="3125343"/>
          </a:xfrm>
          <a:prstGeom prst="rect">
            <a:avLst/>
          </a:prstGeom>
        </p:spPr>
        <p:txBody>
          <a:bodyPr wrap="square" lIns="0" tIns="0" rIns="0" bIns="0" rtlCol="0" anchor="t">
            <a:spAutoFit/>
          </a:bodyPr>
          <a:lstStyle/>
          <a:p>
            <a:pPr marL="399417" lvl="1" indent="-199709" algn="just">
              <a:lnSpc>
                <a:spcPts val="3145"/>
              </a:lnSpc>
              <a:buFont typeface="Arial"/>
              <a:buChar char="•"/>
            </a:pPr>
            <a:r>
              <a:rPr lang="vi-VN" dirty="0">
                <a:solidFill>
                  <a:srgbClr val="003CA5"/>
                </a:solidFill>
                <a:latin typeface="Montserrat" panose="00000500000000000000" pitchFamily="2" charset="0"/>
              </a:rPr>
              <a:t>Oxford 102 Flower là bộ dữ liệu phân loại hình ảnh bao gồm 102 loại hoa. Những loài hoa được chọn làm hoa thường xuất hiện ở Vương quốc Anh. Mỗi lớp bao gồm từ 40 đến 258 hình ảnh.</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Tổng</a:t>
            </a:r>
            <a:r>
              <a:rPr lang="en-US" dirty="0">
                <a:solidFill>
                  <a:srgbClr val="003CA5"/>
                </a:solidFill>
                <a:latin typeface="Montserrat" panose="00000500000000000000" pitchFamily="2" charset="0"/>
              </a:rPr>
              <a:t> 8190 </a:t>
            </a:r>
            <a:r>
              <a:rPr lang="en-US" dirty="0" err="1">
                <a:solidFill>
                  <a:srgbClr val="003CA5"/>
                </a:solidFill>
                <a:latin typeface="Montserrat" panose="00000500000000000000" pitchFamily="2" charset="0"/>
              </a:rPr>
              <a:t>ảnh</a:t>
            </a:r>
            <a:r>
              <a:rPr lang="en-US" dirty="0">
                <a:solidFill>
                  <a:srgbClr val="003CA5"/>
                </a:solidFill>
                <a:latin typeface="Montserrat" panose="00000500000000000000" pitchFamily="2" charset="0"/>
              </a:rPr>
              <a:t>.</a:t>
            </a:r>
            <a:endParaRPr lang="vi-VN" dirty="0">
              <a:solidFill>
                <a:srgbClr val="003CA5"/>
              </a:solidFill>
              <a:latin typeface="Montserrat" panose="00000500000000000000" pitchFamily="2" charset="0"/>
            </a:endParaRPr>
          </a:p>
          <a:p>
            <a:pPr marL="399417" lvl="1" indent="-199709" algn="just">
              <a:lnSpc>
                <a:spcPts val="3145"/>
              </a:lnSpc>
              <a:buFont typeface="Arial"/>
              <a:buChar char="•"/>
            </a:pPr>
            <a:r>
              <a:rPr lang="vi-VN" dirty="0">
                <a:solidFill>
                  <a:srgbClr val="003CA5"/>
                </a:solidFill>
                <a:latin typeface="Montserrat" panose="00000500000000000000" pitchFamily="2" charset="0"/>
              </a:rPr>
              <a:t>Các hình ảnh có tỷ lệ lớn, tư thế và sự thay đổi ánh sáng. Ngoài ra, có những danh mục có sự khác biệt lớn trong danh mục và một số danh mục rất giống nhau.</a:t>
            </a:r>
            <a:endParaRPr lang="en-US" dirty="0">
              <a:solidFill>
                <a:srgbClr val="003CA5"/>
              </a:solidFill>
              <a:latin typeface="Montserrat"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8" name="Google Shape;2489;p45">
            <a:extLst>
              <a:ext uri="{FF2B5EF4-FFF2-40B4-BE49-F238E27FC236}">
                <a16:creationId xmlns:a16="http://schemas.microsoft.com/office/drawing/2014/main" id="{06295B62-2BE8-6D37-839A-7E8F9B68A64A}"/>
              </a:ext>
            </a:extLst>
          </p:cNvPr>
          <p:cNvSpPr txBox="1">
            <a:spLocks/>
          </p:cNvSpPr>
          <p:nvPr/>
        </p:nvSpPr>
        <p:spPr>
          <a:xfrm>
            <a:off x="635116" y="0"/>
            <a:ext cx="7723500" cy="594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z="3600" dirty="0">
                <a:solidFill>
                  <a:srgbClr val="003CA5"/>
                </a:solidFill>
                <a:latin typeface="Montserrat" panose="00000500000000000000" pitchFamily="2" charset="0"/>
                <a:cs typeface="Arial" panose="020B0604020202020204" pitchFamily="34" charset="0"/>
              </a:rPr>
              <a:t>0</a:t>
            </a:r>
            <a:r>
              <a:rPr lang="en-US" sz="3600" dirty="0">
                <a:solidFill>
                  <a:srgbClr val="003CA5"/>
                </a:solidFill>
                <a:latin typeface="Montserrat" panose="00000500000000000000" pitchFamily="2" charset="0"/>
                <a:cs typeface="Arial" panose="020B0604020202020204" pitchFamily="34" charset="0"/>
              </a:rPr>
              <a:t>3. </a:t>
            </a:r>
            <a:r>
              <a:rPr lang="vi-VN" sz="3600" dirty="0">
                <a:solidFill>
                  <a:srgbClr val="003CA5"/>
                </a:solidFill>
                <a:latin typeface="Montserrat" panose="00000500000000000000" pitchFamily="2" charset="0"/>
                <a:cs typeface="Arial" panose="020B0604020202020204" pitchFamily="34" charset="0"/>
              </a:rPr>
              <a:t>Dữ liệu</a:t>
            </a:r>
            <a:endParaRPr lang="en-US" sz="3600" dirty="0">
              <a:solidFill>
                <a:srgbClr val="003CA5"/>
              </a:solidFill>
              <a:latin typeface="Montserrat" panose="00000500000000000000" pitchFamily="2" charset="0"/>
              <a:cs typeface="Arial" panose="020B0604020202020204" pitchFamily="34" charset="0"/>
            </a:endParaRPr>
          </a:p>
        </p:txBody>
      </p:sp>
      <p:sp>
        <p:nvSpPr>
          <p:cNvPr id="11" name="TextBox 7">
            <a:extLst>
              <a:ext uri="{FF2B5EF4-FFF2-40B4-BE49-F238E27FC236}">
                <a16:creationId xmlns:a16="http://schemas.microsoft.com/office/drawing/2014/main" id="{EB0F9CD9-36EC-BAC4-D960-06DA1DBDB67F}"/>
              </a:ext>
            </a:extLst>
          </p:cNvPr>
          <p:cNvSpPr txBox="1"/>
          <p:nvPr/>
        </p:nvSpPr>
        <p:spPr>
          <a:xfrm>
            <a:off x="3550649" y="831178"/>
            <a:ext cx="4413781" cy="307777"/>
          </a:xfrm>
          <a:prstGeom prst="rect">
            <a:avLst/>
          </a:prstGeom>
        </p:spPr>
        <p:txBody>
          <a:bodyPr wrap="square" lIns="0" tIns="0" rIns="0" bIns="0" rtlCol="0" anchor="t">
            <a:spAutoFit/>
          </a:bodyPr>
          <a:lstStyle/>
          <a:p>
            <a:r>
              <a:rPr lang="vi-VN" sz="2000" dirty="0">
                <a:solidFill>
                  <a:srgbClr val="003CA5"/>
                </a:solidFill>
              </a:rPr>
              <a:t>Tập dữ liệu </a:t>
            </a:r>
            <a:r>
              <a:rPr lang="en-US" sz="2000" b="1" dirty="0">
                <a:solidFill>
                  <a:srgbClr val="003CA5"/>
                </a:solidFill>
              </a:rPr>
              <a:t>Oxford 102 Flower</a:t>
            </a:r>
          </a:p>
        </p:txBody>
      </p:sp>
      <p:pic>
        <p:nvPicPr>
          <p:cNvPr id="2" name="Picture 1">
            <a:extLst>
              <a:ext uri="{FF2B5EF4-FFF2-40B4-BE49-F238E27FC236}">
                <a16:creationId xmlns:a16="http://schemas.microsoft.com/office/drawing/2014/main" id="{76A066D8-54B2-14B5-EC5F-790FADEBC104}"/>
              </a:ext>
            </a:extLst>
          </p:cNvPr>
          <p:cNvPicPr>
            <a:picLocks noChangeAspect="1"/>
          </p:cNvPicPr>
          <p:nvPr/>
        </p:nvPicPr>
        <p:blipFill>
          <a:blip r:embed="rId3"/>
          <a:stretch>
            <a:fillRect/>
          </a:stretch>
        </p:blipFill>
        <p:spPr>
          <a:xfrm>
            <a:off x="0" y="511107"/>
            <a:ext cx="3550649" cy="2304437"/>
          </a:xfrm>
          <a:prstGeom prst="rect">
            <a:avLst/>
          </a:prstGeom>
        </p:spPr>
      </p:pic>
      <p:pic>
        <p:nvPicPr>
          <p:cNvPr id="3" name="Picture 2">
            <a:extLst>
              <a:ext uri="{FF2B5EF4-FFF2-40B4-BE49-F238E27FC236}">
                <a16:creationId xmlns:a16="http://schemas.microsoft.com/office/drawing/2014/main" id="{0989BBB8-2D2C-19E7-2A83-506BBBD817F8}"/>
              </a:ext>
            </a:extLst>
          </p:cNvPr>
          <p:cNvPicPr>
            <a:picLocks noChangeAspect="1"/>
          </p:cNvPicPr>
          <p:nvPr/>
        </p:nvPicPr>
        <p:blipFill>
          <a:blip r:embed="rId4"/>
          <a:stretch>
            <a:fillRect/>
          </a:stretch>
        </p:blipFill>
        <p:spPr>
          <a:xfrm>
            <a:off x="0" y="2815544"/>
            <a:ext cx="3550649" cy="2327955"/>
          </a:xfrm>
          <a:prstGeom prst="rect">
            <a:avLst/>
          </a:prstGeom>
        </p:spPr>
      </p:pic>
      <p:sp>
        <p:nvSpPr>
          <p:cNvPr id="4" name="TextBox 5">
            <a:extLst>
              <a:ext uri="{FF2B5EF4-FFF2-40B4-BE49-F238E27FC236}">
                <a16:creationId xmlns:a16="http://schemas.microsoft.com/office/drawing/2014/main" id="{0622B395-FFC9-6282-2B43-1079268CB942}"/>
              </a:ext>
            </a:extLst>
          </p:cNvPr>
          <p:cNvSpPr txBox="1"/>
          <p:nvPr/>
        </p:nvSpPr>
        <p:spPr>
          <a:xfrm>
            <a:off x="3550649" y="1193497"/>
            <a:ext cx="5228753" cy="3519361"/>
          </a:xfrm>
          <a:prstGeom prst="rect">
            <a:avLst/>
          </a:prstGeom>
        </p:spPr>
        <p:txBody>
          <a:bodyPr wrap="square" lIns="0" tIns="0" rIns="0" bIns="0" rtlCol="0" anchor="t">
            <a:spAutoFit/>
          </a:bodyPr>
          <a:lstStyle/>
          <a:p>
            <a:pPr marL="399417" lvl="1" indent="-199709" algn="just">
              <a:lnSpc>
                <a:spcPts val="3145"/>
              </a:lnSpc>
              <a:buFont typeface="Arial"/>
              <a:buChar char="•"/>
            </a:pPr>
            <a:r>
              <a:rPr lang="en-US" dirty="0">
                <a:solidFill>
                  <a:srgbClr val="003CA5"/>
                </a:solidFill>
                <a:latin typeface="Montserrat" panose="00000500000000000000" pitchFamily="2" charset="0"/>
              </a:rPr>
              <a:t>Chia </a:t>
            </a:r>
            <a:r>
              <a:rPr lang="en-US" dirty="0" err="1">
                <a:solidFill>
                  <a:srgbClr val="003CA5"/>
                </a:solidFill>
                <a:latin typeface="Montserrat" panose="00000500000000000000" pitchFamily="2" charset="0"/>
              </a:rPr>
              <a:t>tập</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dữ</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liệu</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train:test</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theo</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tỉ</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lệ</a:t>
            </a:r>
            <a:r>
              <a:rPr lang="en-US" dirty="0">
                <a:solidFill>
                  <a:srgbClr val="003CA5"/>
                </a:solidFill>
                <a:latin typeface="Montserrat" panose="00000500000000000000" pitchFamily="2" charset="0"/>
              </a:rPr>
              <a:t> 8:2</a:t>
            </a:r>
          </a:p>
          <a:p>
            <a:pPr marL="399417" lvl="1" indent="-199709" algn="just">
              <a:lnSpc>
                <a:spcPts val="3145"/>
              </a:lnSpc>
              <a:buFont typeface="Arial"/>
              <a:buChar char="•"/>
            </a:pPr>
            <a:r>
              <a:rPr lang="en-US" dirty="0">
                <a:solidFill>
                  <a:srgbClr val="003CA5"/>
                </a:solidFill>
                <a:latin typeface="Montserrat" panose="00000500000000000000" pitchFamily="2" charset="0"/>
              </a:rPr>
              <a:t>Do </a:t>
            </a:r>
            <a:r>
              <a:rPr lang="en-US" dirty="0" err="1">
                <a:solidFill>
                  <a:srgbClr val="003CA5"/>
                </a:solidFill>
                <a:latin typeface="Montserrat" panose="00000500000000000000" pitchFamily="2" charset="0"/>
              </a:rPr>
              <a:t>dữ</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liệu</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huấn</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luyện</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khá</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nhỏ</a:t>
            </a:r>
            <a:r>
              <a:rPr lang="en-US" dirty="0">
                <a:solidFill>
                  <a:srgbClr val="003CA5"/>
                </a:solidFill>
                <a:latin typeface="Montserrat" panose="00000500000000000000" pitchFamily="2" charset="0"/>
              </a:rPr>
              <a:t> 6551 </a:t>
            </a:r>
            <a:r>
              <a:rPr lang="en-US" dirty="0" err="1">
                <a:solidFill>
                  <a:srgbClr val="003CA5"/>
                </a:solidFill>
                <a:latin typeface="Montserrat" panose="00000500000000000000" pitchFamily="2" charset="0"/>
              </a:rPr>
              <a:t>ảnh</a:t>
            </a:r>
            <a:r>
              <a:rPr lang="en-US" dirty="0">
                <a:solidFill>
                  <a:srgbClr val="003CA5"/>
                </a:solidFill>
                <a:latin typeface="Montserrat" panose="00000500000000000000" pitchFamily="2" charset="0"/>
              </a:rPr>
              <a:t> / 102 </a:t>
            </a:r>
            <a:r>
              <a:rPr lang="en-US" dirty="0" err="1">
                <a:solidFill>
                  <a:srgbClr val="003CA5"/>
                </a:solidFill>
                <a:latin typeface="Montserrat" panose="00000500000000000000" pitchFamily="2" charset="0"/>
              </a:rPr>
              <a:t>lớp</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nên</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chúng</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em</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áp</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dụng</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các</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giải</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pháp</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tăng</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cường</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dữ</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liệu</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dựa</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trên</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dữ</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liệu</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gốc</a:t>
            </a:r>
            <a:r>
              <a:rPr lang="en-US" dirty="0">
                <a:solidFill>
                  <a:srgbClr val="003CA5"/>
                </a:solidFill>
                <a:latin typeface="Montserrat" panose="00000500000000000000" pitchFamily="2" charset="0"/>
              </a:rPr>
              <a:t>.</a:t>
            </a:r>
          </a:p>
          <a:p>
            <a:pPr marL="399417" lvl="1" indent="-199709" algn="just">
              <a:lnSpc>
                <a:spcPts val="3145"/>
              </a:lnSpc>
              <a:buFont typeface="Arial"/>
              <a:buChar char="•"/>
            </a:pPr>
            <a:r>
              <a:rPr lang="en-US" dirty="0" err="1">
                <a:solidFill>
                  <a:srgbClr val="003CA5"/>
                </a:solidFill>
                <a:latin typeface="Montserrat" panose="00000500000000000000" pitchFamily="2" charset="0"/>
              </a:rPr>
              <a:t>Để</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tránh</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mất</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nhiều</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thời</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gian</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huấn</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luyện</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và</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lưu</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trữ</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nhưng</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hiệu</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quả</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vẫn</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tương</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tự</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ImageDataGenerator</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được</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sử</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dụng</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với</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đối</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tượng</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trên</a:t>
            </a:r>
            <a:r>
              <a:rPr lang="en-US" dirty="0">
                <a:solidFill>
                  <a:srgbClr val="003CA5"/>
                </a:solidFill>
                <a:latin typeface="Montserrat" panose="00000500000000000000" pitchFamily="2" charset="0"/>
              </a:rPr>
              <a:t> </a:t>
            </a:r>
            <a:r>
              <a:rPr lang="en-US" dirty="0" err="1">
                <a:solidFill>
                  <a:srgbClr val="003CA5"/>
                </a:solidFill>
                <a:latin typeface="Montserrat" panose="00000500000000000000" pitchFamily="2" charset="0"/>
              </a:rPr>
              <a:t>mỗi</a:t>
            </a:r>
            <a:r>
              <a:rPr lang="en-US" dirty="0">
                <a:solidFill>
                  <a:srgbClr val="003CA5"/>
                </a:solidFill>
                <a:latin typeface="Montserrat" panose="00000500000000000000" pitchFamily="2" charset="0"/>
              </a:rPr>
              <a:t> epoch</a:t>
            </a:r>
            <a:r>
              <a:rPr lang="vi-VN" dirty="0">
                <a:solidFill>
                  <a:srgbClr val="003CA5"/>
                </a:solidFill>
                <a:latin typeface="Montserrat" panose="00000500000000000000" pitchFamily="2" charset="0"/>
              </a:rPr>
              <a:t> tạo ra một lô dữ liệu mới từ dữ liệu gốc và áp dụng các phép biến đổi ngẫu nhiên được xác định trước</a:t>
            </a:r>
            <a:endParaRPr lang="en-US" dirty="0">
              <a:solidFill>
                <a:srgbClr val="003CA5"/>
              </a:solidFill>
              <a:latin typeface="Montserrat" panose="00000500000000000000" pitchFamily="2" charset="0"/>
            </a:endParaRPr>
          </a:p>
        </p:txBody>
      </p:sp>
    </p:spTree>
    <p:extLst>
      <p:ext uri="{BB962C8B-B14F-4D97-AF65-F5344CB8AC3E}">
        <p14:creationId xmlns:p14="http://schemas.microsoft.com/office/powerpoint/2010/main" val="178516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5" name="Google Shape;645;p48"/>
          <p:cNvSpPr txBox="1">
            <a:spLocks noGrp="1"/>
          </p:cNvSpPr>
          <p:nvPr>
            <p:ph type="title"/>
          </p:nvPr>
        </p:nvSpPr>
        <p:spPr>
          <a:xfrm>
            <a:off x="2046171" y="909675"/>
            <a:ext cx="4901389" cy="54780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vi-VN" dirty="0">
                <a:solidFill>
                  <a:srgbClr val="003CA5"/>
                </a:solidFill>
                <a:latin typeface="+mn-lt"/>
              </a:rPr>
              <a:t>Tăng cường dữ liệu</a:t>
            </a:r>
          </a:p>
        </p:txBody>
      </p:sp>
      <p:sp>
        <p:nvSpPr>
          <p:cNvPr id="2" name="Google Shape;2489;p45">
            <a:extLst>
              <a:ext uri="{FF2B5EF4-FFF2-40B4-BE49-F238E27FC236}">
                <a16:creationId xmlns:a16="http://schemas.microsoft.com/office/drawing/2014/main" id="{46387533-1F23-908B-8494-B074BF21AFC8}"/>
              </a:ext>
            </a:extLst>
          </p:cNvPr>
          <p:cNvSpPr txBox="1">
            <a:spLocks/>
          </p:cNvSpPr>
          <p:nvPr/>
        </p:nvSpPr>
        <p:spPr>
          <a:xfrm>
            <a:off x="710250" y="-29844"/>
            <a:ext cx="7723500" cy="6934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z="3600" dirty="0">
                <a:solidFill>
                  <a:srgbClr val="003CA5"/>
                </a:solidFill>
                <a:latin typeface="Montserrat" panose="00000500000000000000" pitchFamily="2" charset="0"/>
                <a:cs typeface="Arial" panose="020B0604020202020204" pitchFamily="34" charset="0"/>
              </a:rPr>
              <a:t>4. Giải pháp tiền xử lý</a:t>
            </a:r>
          </a:p>
        </p:txBody>
      </p:sp>
      <p:sp>
        <p:nvSpPr>
          <p:cNvPr id="28" name="Rectangle 27"/>
          <p:cNvSpPr/>
          <p:nvPr/>
        </p:nvSpPr>
        <p:spPr>
          <a:xfrm>
            <a:off x="635116" y="1401874"/>
            <a:ext cx="9394794" cy="3217676"/>
          </a:xfrm>
          <a:prstGeom prst="rect">
            <a:avLst/>
          </a:prstGeom>
        </p:spPr>
        <p:txBody>
          <a:bodyPr wrap="square">
            <a:spAutoFit/>
          </a:bodyPr>
          <a:lstStyle/>
          <a:p>
            <a:pPr marL="199708" lvl="1" algn="just">
              <a:lnSpc>
                <a:spcPts val="3145"/>
              </a:lnSpc>
            </a:pPr>
            <a:r>
              <a:rPr lang="vi-VN" sz="1500" b="1" dirty="0">
                <a:solidFill>
                  <a:srgbClr val="003CA5"/>
                </a:solidFill>
                <a:latin typeface="Montserrat" panose="00000500000000000000" pitchFamily="2" charset="0"/>
              </a:rPr>
              <a:t>Được thực hiện với class ImageDataGenerator có các thuộc tính sau:</a:t>
            </a:r>
          </a:p>
          <a:p>
            <a:pPr marL="485458" lvl="3" indent="-285750" algn="just">
              <a:lnSpc>
                <a:spcPts val="3145"/>
              </a:lnSpc>
              <a:buFont typeface="Wingdings" panose="05000000000000000000" pitchFamily="2" charset="2"/>
              <a:buChar char="Ø"/>
            </a:pPr>
            <a:r>
              <a:rPr lang="vi-VN" sz="1500" b="1" dirty="0">
                <a:solidFill>
                  <a:srgbClr val="003CA5"/>
                </a:solidFill>
                <a:latin typeface="Montserrat" panose="00000500000000000000" pitchFamily="2" charset="0"/>
              </a:rPr>
              <a:t>zoom_range</a:t>
            </a:r>
            <a:r>
              <a:rPr lang="vi-VN" sz="1500" dirty="0">
                <a:solidFill>
                  <a:srgbClr val="003CA5"/>
                </a:solidFill>
                <a:latin typeface="Montserrat" panose="00000500000000000000" pitchFamily="2" charset="0"/>
              </a:rPr>
              <a:t>: thực hiện zoom ngẫu nhiên trong một phạm vi nào đó;</a:t>
            </a:r>
          </a:p>
          <a:p>
            <a:pPr marL="485458" lvl="1" indent="-285750" algn="just">
              <a:lnSpc>
                <a:spcPts val="3145"/>
              </a:lnSpc>
              <a:buFont typeface="Wingdings" panose="05000000000000000000" pitchFamily="2" charset="2"/>
              <a:buChar char="Ø"/>
            </a:pPr>
            <a:r>
              <a:rPr lang="vi-VN" sz="1500" b="1" dirty="0">
                <a:solidFill>
                  <a:srgbClr val="003CA5"/>
                </a:solidFill>
                <a:latin typeface="Montserrat" panose="00000500000000000000" pitchFamily="2" charset="0"/>
              </a:rPr>
              <a:t>width_shift_range</a:t>
            </a:r>
            <a:r>
              <a:rPr lang="vi-VN" sz="1500" dirty="0">
                <a:solidFill>
                  <a:srgbClr val="003CA5"/>
                </a:solidFill>
                <a:latin typeface="Montserrat" panose="00000500000000000000" pitchFamily="2" charset="0"/>
              </a:rPr>
              <a:t>: dịch theo chiều ngang ngẫu nhiên trong một phạm vi nào đó;</a:t>
            </a:r>
          </a:p>
          <a:p>
            <a:pPr marL="485458" lvl="1" indent="-285750" algn="just">
              <a:lnSpc>
                <a:spcPts val="3145"/>
              </a:lnSpc>
              <a:buFont typeface="Wingdings" panose="05000000000000000000" pitchFamily="2" charset="2"/>
              <a:buChar char="Ø"/>
            </a:pPr>
            <a:r>
              <a:rPr lang="vi-VN" sz="1500" b="1" dirty="0">
                <a:solidFill>
                  <a:srgbClr val="003CA5"/>
                </a:solidFill>
                <a:latin typeface="Montserrat" panose="00000500000000000000" pitchFamily="2" charset="0"/>
              </a:rPr>
              <a:t>height_shift_range</a:t>
            </a:r>
            <a:r>
              <a:rPr lang="vi-VN" sz="1500" dirty="0">
                <a:solidFill>
                  <a:srgbClr val="003CA5"/>
                </a:solidFill>
                <a:latin typeface="Montserrat" panose="00000500000000000000" pitchFamily="2" charset="0"/>
              </a:rPr>
              <a:t>: dịch ảnh theo chiều dọc trong một phạm vi nào đó;</a:t>
            </a:r>
          </a:p>
          <a:p>
            <a:pPr marL="485458" lvl="1" indent="-285750" algn="just">
              <a:lnSpc>
                <a:spcPts val="3145"/>
              </a:lnSpc>
              <a:buFont typeface="Wingdings" panose="05000000000000000000" pitchFamily="2" charset="2"/>
              <a:buChar char="Ø"/>
            </a:pPr>
            <a:r>
              <a:rPr lang="vi-VN" sz="1500" b="1" dirty="0">
                <a:solidFill>
                  <a:srgbClr val="003CA5"/>
                </a:solidFill>
                <a:latin typeface="Montserrat" panose="00000500000000000000" pitchFamily="2" charset="0"/>
              </a:rPr>
              <a:t>brightness_range</a:t>
            </a:r>
            <a:r>
              <a:rPr lang="vi-VN" sz="1500" dirty="0">
                <a:solidFill>
                  <a:srgbClr val="003CA5"/>
                </a:solidFill>
                <a:latin typeface="Montserrat" panose="00000500000000000000" pitchFamily="2" charset="0"/>
              </a:rPr>
              <a:t>: tăng cường độ sáng của ảnh trong một phạm vi nào đó;</a:t>
            </a:r>
          </a:p>
          <a:p>
            <a:pPr marL="485458" lvl="1" indent="-285750" algn="just">
              <a:lnSpc>
                <a:spcPts val="3145"/>
              </a:lnSpc>
              <a:buFont typeface="Wingdings" panose="05000000000000000000" pitchFamily="2" charset="2"/>
              <a:buChar char="Ø"/>
            </a:pPr>
            <a:r>
              <a:rPr lang="vi-VN" sz="1500" b="1" dirty="0">
                <a:solidFill>
                  <a:srgbClr val="003CA5"/>
                </a:solidFill>
                <a:latin typeface="Montserrat" panose="00000500000000000000" pitchFamily="2" charset="0"/>
              </a:rPr>
              <a:t>vertical_flip</a:t>
            </a:r>
            <a:r>
              <a:rPr lang="vi-VN" sz="1500" dirty="0">
                <a:solidFill>
                  <a:srgbClr val="003CA5"/>
                </a:solidFill>
                <a:latin typeface="Montserrat" panose="00000500000000000000" pitchFamily="2" charset="0"/>
              </a:rPr>
              <a:t>: lật ảnh ngẫu nhiên theo chiều dọc;</a:t>
            </a:r>
          </a:p>
          <a:p>
            <a:pPr marL="485458" lvl="1" indent="-285750" algn="just">
              <a:lnSpc>
                <a:spcPts val="3145"/>
              </a:lnSpc>
              <a:buFont typeface="Wingdings" panose="05000000000000000000" pitchFamily="2" charset="2"/>
              <a:buChar char="Ø"/>
            </a:pPr>
            <a:r>
              <a:rPr lang="vi-VN" sz="1500" b="1" dirty="0">
                <a:solidFill>
                  <a:srgbClr val="003CA5"/>
                </a:solidFill>
                <a:latin typeface="Montserrat" panose="00000500000000000000" pitchFamily="2" charset="0"/>
              </a:rPr>
              <a:t>rotation_range</a:t>
            </a:r>
            <a:r>
              <a:rPr lang="vi-VN" sz="1500" dirty="0">
                <a:solidFill>
                  <a:srgbClr val="003CA5"/>
                </a:solidFill>
                <a:latin typeface="Montserrat" panose="00000500000000000000" pitchFamily="2" charset="0"/>
              </a:rPr>
              <a:t>: xoay ảnh góc tối đa là 45 độ;</a:t>
            </a:r>
          </a:p>
          <a:p>
            <a:pPr marL="485458" lvl="1" indent="-285750" algn="just">
              <a:lnSpc>
                <a:spcPts val="3145"/>
              </a:lnSpc>
              <a:buFont typeface="Wingdings" panose="05000000000000000000" pitchFamily="2" charset="2"/>
              <a:buChar char="Ø"/>
            </a:pPr>
            <a:r>
              <a:rPr lang="vi-VN" sz="1500" b="1" dirty="0">
                <a:solidFill>
                  <a:srgbClr val="003CA5"/>
                </a:solidFill>
                <a:latin typeface="Montserrat" panose="00000500000000000000" pitchFamily="2" charset="0"/>
              </a:rPr>
              <a:t>shear_range</a:t>
            </a:r>
            <a:r>
              <a:rPr lang="vi-VN" sz="1500" dirty="0">
                <a:solidFill>
                  <a:srgbClr val="003CA5"/>
                </a:solidFill>
                <a:latin typeface="Montserrat" panose="00000500000000000000" pitchFamily="2" charset="0"/>
              </a:rPr>
              <a:t>: Làm méo ảnh.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5" name="Picture 4">
            <a:extLst>
              <a:ext uri="{FF2B5EF4-FFF2-40B4-BE49-F238E27FC236}">
                <a16:creationId xmlns:a16="http://schemas.microsoft.com/office/drawing/2014/main" id="{82374A4D-4A4B-1E7D-7632-6A8D6C986F5D}"/>
              </a:ext>
            </a:extLst>
          </p:cNvPr>
          <p:cNvPicPr/>
          <p:nvPr/>
        </p:nvPicPr>
        <p:blipFill>
          <a:blip r:embed="rId3"/>
          <a:stretch>
            <a:fillRect/>
          </a:stretch>
        </p:blipFill>
        <p:spPr>
          <a:xfrm>
            <a:off x="61541" y="1108917"/>
            <a:ext cx="4322848" cy="2293203"/>
          </a:xfrm>
          <a:prstGeom prst="rect">
            <a:avLst/>
          </a:prstGeom>
          <a:ln>
            <a:solidFill>
              <a:schemeClr val="accent1"/>
            </a:solidFill>
          </a:ln>
        </p:spPr>
      </p:pic>
      <p:pic>
        <p:nvPicPr>
          <p:cNvPr id="6" name="Picture 5">
            <a:extLst>
              <a:ext uri="{FF2B5EF4-FFF2-40B4-BE49-F238E27FC236}">
                <a16:creationId xmlns:a16="http://schemas.microsoft.com/office/drawing/2014/main" id="{4D2DE548-644B-FD96-A9C4-92E858BD7655}"/>
              </a:ext>
            </a:extLst>
          </p:cNvPr>
          <p:cNvPicPr/>
          <p:nvPr/>
        </p:nvPicPr>
        <p:blipFill>
          <a:blip r:embed="rId4"/>
          <a:stretch>
            <a:fillRect/>
          </a:stretch>
        </p:blipFill>
        <p:spPr>
          <a:xfrm>
            <a:off x="4458640" y="1108917"/>
            <a:ext cx="4627655" cy="2293203"/>
          </a:xfrm>
          <a:prstGeom prst="rect">
            <a:avLst/>
          </a:prstGeom>
          <a:ln>
            <a:solidFill>
              <a:schemeClr val="accent1"/>
            </a:solidFill>
          </a:ln>
        </p:spPr>
      </p:pic>
      <p:sp>
        <p:nvSpPr>
          <p:cNvPr id="7" name="Google Shape;645;p48">
            <a:extLst>
              <a:ext uri="{FF2B5EF4-FFF2-40B4-BE49-F238E27FC236}">
                <a16:creationId xmlns:a16="http://schemas.microsoft.com/office/drawing/2014/main" id="{26255043-F4B9-2D97-74EE-36738A4DFD05}"/>
              </a:ext>
            </a:extLst>
          </p:cNvPr>
          <p:cNvSpPr txBox="1">
            <a:spLocks noGrp="1"/>
          </p:cNvSpPr>
          <p:nvPr>
            <p:ph type="title"/>
          </p:nvPr>
        </p:nvSpPr>
        <p:spPr>
          <a:xfrm>
            <a:off x="2065650" y="564928"/>
            <a:ext cx="4901389" cy="547800"/>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vi-VN" dirty="0">
                <a:solidFill>
                  <a:srgbClr val="003CA5"/>
                </a:solidFill>
                <a:latin typeface="+mn-lt"/>
              </a:rPr>
              <a:t>Chuẩn hoá dữ liệu</a:t>
            </a:r>
          </a:p>
        </p:txBody>
      </p:sp>
      <p:sp>
        <p:nvSpPr>
          <p:cNvPr id="8" name="Rectangle 7">
            <a:extLst>
              <a:ext uri="{FF2B5EF4-FFF2-40B4-BE49-F238E27FC236}">
                <a16:creationId xmlns:a16="http://schemas.microsoft.com/office/drawing/2014/main" id="{405C13AA-2F57-BD06-35E1-BEA3B122AD91}"/>
              </a:ext>
            </a:extLst>
          </p:cNvPr>
          <p:cNvSpPr/>
          <p:nvPr/>
        </p:nvSpPr>
        <p:spPr>
          <a:xfrm>
            <a:off x="414792" y="3405931"/>
            <a:ext cx="3493264" cy="276999"/>
          </a:xfrm>
          <a:prstGeom prst="rect">
            <a:avLst/>
          </a:prstGeom>
        </p:spPr>
        <p:txBody>
          <a:bodyPr wrap="none">
            <a:spAutoFit/>
          </a:bodyPr>
          <a:lstStyle/>
          <a:p>
            <a:r>
              <a:rPr lang="vi-VN" sz="1200" b="1" dirty="0">
                <a:solidFill>
                  <a:srgbClr val="003CA5"/>
                </a:solidFill>
              </a:rPr>
              <a:t>Tập dữ liệu train được thực hiện tăng cường</a:t>
            </a:r>
            <a:endParaRPr lang="en-US" sz="1200" b="1" dirty="0">
              <a:solidFill>
                <a:srgbClr val="003CA5"/>
              </a:solidFill>
            </a:endParaRPr>
          </a:p>
        </p:txBody>
      </p:sp>
      <p:sp>
        <p:nvSpPr>
          <p:cNvPr id="9" name="Rectangle 8">
            <a:extLst>
              <a:ext uri="{FF2B5EF4-FFF2-40B4-BE49-F238E27FC236}">
                <a16:creationId xmlns:a16="http://schemas.microsoft.com/office/drawing/2014/main" id="{8653EABA-A56E-DA79-A411-F84C6863AFFA}"/>
              </a:ext>
            </a:extLst>
          </p:cNvPr>
          <p:cNvSpPr/>
          <p:nvPr/>
        </p:nvSpPr>
        <p:spPr>
          <a:xfrm>
            <a:off x="4860722" y="3405930"/>
            <a:ext cx="3938899" cy="276999"/>
          </a:xfrm>
          <a:prstGeom prst="rect">
            <a:avLst/>
          </a:prstGeom>
        </p:spPr>
        <p:txBody>
          <a:bodyPr wrap="none">
            <a:spAutoFit/>
          </a:bodyPr>
          <a:lstStyle/>
          <a:p>
            <a:r>
              <a:rPr lang="vi-VN" sz="1200" b="1" dirty="0">
                <a:solidFill>
                  <a:srgbClr val="003CA5"/>
                </a:solidFill>
              </a:rPr>
              <a:t>Tập dữ liệu test không được thực hiện tăng cường</a:t>
            </a:r>
            <a:endParaRPr lang="en-US" sz="1200" b="1" dirty="0">
              <a:solidFill>
                <a:srgbClr val="003CA5"/>
              </a:solidFill>
            </a:endParaRPr>
          </a:p>
        </p:txBody>
      </p:sp>
      <p:sp>
        <p:nvSpPr>
          <p:cNvPr id="10" name="Rectangle 9">
            <a:extLst>
              <a:ext uri="{FF2B5EF4-FFF2-40B4-BE49-F238E27FC236}">
                <a16:creationId xmlns:a16="http://schemas.microsoft.com/office/drawing/2014/main" id="{5BA93567-3780-8F73-5FD4-799C1DB53DB0}"/>
              </a:ext>
            </a:extLst>
          </p:cNvPr>
          <p:cNvSpPr/>
          <p:nvPr/>
        </p:nvSpPr>
        <p:spPr>
          <a:xfrm>
            <a:off x="1062738" y="3682929"/>
            <a:ext cx="7018523" cy="1438279"/>
          </a:xfrm>
          <a:prstGeom prst="rect">
            <a:avLst/>
          </a:prstGeom>
        </p:spPr>
        <p:txBody>
          <a:bodyPr wrap="square">
            <a:spAutoFit/>
          </a:bodyPr>
          <a:lstStyle/>
          <a:p>
            <a:pPr marL="485458" lvl="1" indent="-285750" algn="just">
              <a:lnSpc>
                <a:spcPct val="150000"/>
              </a:lnSpc>
              <a:buFont typeface="Wingdings" panose="05000000000000000000" pitchFamily="2" charset="2"/>
              <a:buChar char="Ø"/>
            </a:pPr>
            <a:r>
              <a:rPr lang="en-US" sz="1500" dirty="0" err="1">
                <a:solidFill>
                  <a:srgbClr val="003CA5"/>
                </a:solidFill>
                <a:latin typeface="Montserrat" panose="00000500000000000000" pitchFamily="2" charset="0"/>
              </a:rPr>
              <a:t>Thực</a:t>
            </a:r>
            <a:r>
              <a:rPr lang="en-US" sz="1500" dirty="0">
                <a:solidFill>
                  <a:srgbClr val="003CA5"/>
                </a:solidFill>
                <a:latin typeface="Montserrat" panose="00000500000000000000" pitchFamily="2" charset="0"/>
              </a:rPr>
              <a:t> </a:t>
            </a:r>
            <a:r>
              <a:rPr lang="vi-VN" sz="1500" dirty="0">
                <a:solidFill>
                  <a:srgbClr val="003CA5"/>
                </a:solidFill>
                <a:latin typeface="Montserrat" panose="00000500000000000000" pitchFamily="2" charset="0"/>
              </a:rPr>
              <a:t>hiện chuyển các giá trị màu sắc từ 0-255 thành số thực từ 0-1 bằng cách chia tất cả các giá trị cho 255. </a:t>
            </a:r>
            <a:endParaRPr lang="en-US" sz="1500" dirty="0">
              <a:solidFill>
                <a:srgbClr val="003CA5"/>
              </a:solidFill>
              <a:latin typeface="Montserrat" panose="00000500000000000000" pitchFamily="2" charset="0"/>
            </a:endParaRPr>
          </a:p>
          <a:p>
            <a:pPr marL="485458" lvl="1" indent="-285750" algn="just">
              <a:lnSpc>
                <a:spcPct val="150000"/>
              </a:lnSpc>
              <a:buFont typeface="Wingdings" panose="05000000000000000000" pitchFamily="2" charset="2"/>
              <a:buChar char="Ø"/>
            </a:pPr>
            <a:r>
              <a:rPr lang="en-US" sz="1500" dirty="0" err="1">
                <a:solidFill>
                  <a:srgbClr val="003CA5"/>
                </a:solidFill>
                <a:latin typeface="Montserrat" panose="00000500000000000000" pitchFamily="2" charset="0"/>
              </a:rPr>
              <a:t>Giúp</a:t>
            </a:r>
            <a:r>
              <a:rPr lang="en-US" sz="1500" dirty="0">
                <a:solidFill>
                  <a:srgbClr val="003CA5"/>
                </a:solidFill>
                <a:latin typeface="Montserrat" panose="00000500000000000000" pitchFamily="2" charset="0"/>
              </a:rPr>
              <a:t> </a:t>
            </a:r>
            <a:r>
              <a:rPr lang="vi-VN" sz="1500" dirty="0">
                <a:solidFill>
                  <a:srgbClr val="003CA5"/>
                </a:solidFill>
                <a:latin typeface="Montserrat" panose="00000500000000000000" pitchFamily="2" charset="0"/>
              </a:rPr>
              <a:t>model học được những đặc trưng gần nhau hơn, ít chi phối bởi các đặc trưng quá khác biệt.</a:t>
            </a:r>
            <a:endParaRPr lang="en-US" sz="1500" dirty="0">
              <a:solidFill>
                <a:srgbClr val="003CA5"/>
              </a:solidFill>
              <a:latin typeface="Montserrat" panose="00000500000000000000" pitchFamily="2" charset="0"/>
            </a:endParaRPr>
          </a:p>
        </p:txBody>
      </p:sp>
      <p:sp>
        <p:nvSpPr>
          <p:cNvPr id="11" name="Google Shape;2489;p45">
            <a:extLst>
              <a:ext uri="{FF2B5EF4-FFF2-40B4-BE49-F238E27FC236}">
                <a16:creationId xmlns:a16="http://schemas.microsoft.com/office/drawing/2014/main" id="{DE9605F3-F1B4-68A1-139C-0044C1EB52E5}"/>
              </a:ext>
            </a:extLst>
          </p:cNvPr>
          <p:cNvSpPr txBox="1">
            <a:spLocks/>
          </p:cNvSpPr>
          <p:nvPr/>
        </p:nvSpPr>
        <p:spPr>
          <a:xfrm>
            <a:off x="710250" y="-29844"/>
            <a:ext cx="7723500" cy="6934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z="3600" dirty="0">
                <a:solidFill>
                  <a:srgbClr val="003CA5"/>
                </a:solidFill>
                <a:latin typeface="Montserrat" panose="00000500000000000000" pitchFamily="2" charset="0"/>
                <a:cs typeface="Arial" panose="020B0604020202020204" pitchFamily="34" charset="0"/>
              </a:rPr>
              <a:t>4. Giải pháp tiền xử lý</a:t>
            </a:r>
          </a:p>
        </p:txBody>
      </p:sp>
    </p:spTree>
    <p:extLst>
      <p:ext uri="{BB962C8B-B14F-4D97-AF65-F5344CB8AC3E}">
        <p14:creationId xmlns:p14="http://schemas.microsoft.com/office/powerpoint/2010/main" val="2626621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62"/>
          <p:cNvSpPr txBox="1"/>
          <p:nvPr/>
        </p:nvSpPr>
        <p:spPr>
          <a:xfrm>
            <a:off x="1944955" y="1992030"/>
            <a:ext cx="5766486" cy="523749"/>
          </a:xfrm>
          <a:prstGeom prst="rect">
            <a:avLst/>
          </a:prstGeom>
          <a:noFill/>
          <a:ln>
            <a:noFill/>
          </a:ln>
        </p:spPr>
        <p:txBody>
          <a:bodyPr spcFirstLastPara="1" wrap="square" lIns="91425" tIns="91425" rIns="91425" bIns="91425" anchor="t" anchorCtr="0">
            <a:noAutofit/>
          </a:bodyPr>
          <a:lstStyle/>
          <a:p>
            <a:pPr>
              <a:buClr>
                <a:schemeClr val="dk1"/>
              </a:buClr>
              <a:buSzPts val="1400"/>
            </a:pPr>
            <a:r>
              <a:rPr lang="vi-VN" sz="1600" b="1" dirty="0">
                <a:solidFill>
                  <a:srgbClr val="003CA5"/>
                </a:solidFill>
                <a:latin typeface="+mn-lt"/>
                <a:ea typeface="DM Sans"/>
                <a:cs typeface="DM Sans"/>
                <a:sym typeface="DM Sans"/>
              </a:rPr>
              <a:t>01. </a:t>
            </a:r>
            <a:r>
              <a:rPr lang="vi-VN" sz="1600" b="1" dirty="0">
                <a:solidFill>
                  <a:srgbClr val="003CA5"/>
                </a:solidFill>
                <a:latin typeface="+mn-lt"/>
                <a:cs typeface="Arial" panose="020B0604020202020204" pitchFamily="34" charset="0"/>
              </a:rPr>
              <a:t>Sử dụng các thuật toán CNN cơ bản và các biến thể;</a:t>
            </a:r>
            <a:endParaRPr lang="en-US" sz="1600" b="1" dirty="0">
              <a:solidFill>
                <a:srgbClr val="003CA5"/>
              </a:solidFill>
              <a:latin typeface="+mn-lt"/>
              <a:cs typeface="Arial" panose="020B0604020202020204" pitchFamily="34" charset="0"/>
            </a:endParaRPr>
          </a:p>
        </p:txBody>
      </p:sp>
      <p:sp>
        <p:nvSpPr>
          <p:cNvPr id="960" name="Google Shape;960;p62"/>
          <p:cNvSpPr txBox="1"/>
          <p:nvPr/>
        </p:nvSpPr>
        <p:spPr>
          <a:xfrm>
            <a:off x="1944954" y="2718697"/>
            <a:ext cx="5766486" cy="392100"/>
          </a:xfrm>
          <a:prstGeom prst="rect">
            <a:avLst/>
          </a:prstGeom>
          <a:noFill/>
          <a:ln>
            <a:noFill/>
          </a:ln>
        </p:spPr>
        <p:txBody>
          <a:bodyPr spcFirstLastPara="1" wrap="square" lIns="91425" tIns="91425" rIns="91425" bIns="91425" anchor="t" anchorCtr="0">
            <a:noAutofit/>
          </a:bodyPr>
          <a:lstStyle/>
          <a:p>
            <a:pPr>
              <a:buClr>
                <a:schemeClr val="dk1"/>
              </a:buClr>
              <a:buSzPts val="1400"/>
            </a:pPr>
            <a:r>
              <a:rPr lang="vi-VN" sz="1600" b="1" dirty="0">
                <a:solidFill>
                  <a:srgbClr val="003CA5"/>
                </a:solidFill>
                <a:latin typeface="+mn-lt"/>
                <a:ea typeface="DM Sans"/>
                <a:cs typeface="DM Sans"/>
                <a:sym typeface="DM Sans"/>
              </a:rPr>
              <a:t>02. </a:t>
            </a:r>
            <a:r>
              <a:rPr lang="vi-VN" sz="1600" b="1" dirty="0">
                <a:solidFill>
                  <a:srgbClr val="003CA5"/>
                </a:solidFill>
                <a:latin typeface="+mn-lt"/>
                <a:cs typeface="Arial" panose="020B0604020202020204" pitchFamily="34" charset="0"/>
              </a:rPr>
              <a:t>Sử dụng kĩ thuật học chuyển giao (transfer learning);</a:t>
            </a:r>
            <a:endParaRPr lang="en-US" sz="1600" b="1" dirty="0">
              <a:solidFill>
                <a:srgbClr val="003CA5"/>
              </a:solidFill>
              <a:latin typeface="+mn-lt"/>
              <a:cs typeface="Arial" panose="020B0604020202020204" pitchFamily="34" charset="0"/>
            </a:endParaRPr>
          </a:p>
          <a:p>
            <a:pPr marL="0" lvl="0" indent="0" algn="l" rtl="0">
              <a:spcBef>
                <a:spcPts val="0"/>
              </a:spcBef>
              <a:spcAft>
                <a:spcPts val="0"/>
              </a:spcAft>
              <a:buClr>
                <a:schemeClr val="dk1"/>
              </a:buClr>
              <a:buSzPts val="1400"/>
              <a:buFont typeface="Anaheim"/>
              <a:buNone/>
            </a:pPr>
            <a:endParaRPr sz="1600" b="1" dirty="0">
              <a:solidFill>
                <a:srgbClr val="003CA5"/>
              </a:solidFill>
              <a:latin typeface="+mn-lt"/>
              <a:ea typeface="DM Sans"/>
              <a:cs typeface="DM Sans"/>
              <a:sym typeface="DM Sans"/>
            </a:endParaRPr>
          </a:p>
        </p:txBody>
      </p:sp>
      <p:sp>
        <p:nvSpPr>
          <p:cNvPr id="961" name="Google Shape;961;p62"/>
          <p:cNvSpPr txBox="1"/>
          <p:nvPr/>
        </p:nvSpPr>
        <p:spPr>
          <a:xfrm>
            <a:off x="1944954" y="3401719"/>
            <a:ext cx="5766486" cy="605851"/>
          </a:xfrm>
          <a:prstGeom prst="rect">
            <a:avLst/>
          </a:prstGeom>
          <a:noFill/>
          <a:ln>
            <a:noFill/>
          </a:ln>
        </p:spPr>
        <p:txBody>
          <a:bodyPr spcFirstLastPara="1" wrap="square" lIns="91425" tIns="91425" rIns="91425" bIns="91425" anchor="t" anchorCtr="0">
            <a:noAutofit/>
          </a:bodyPr>
          <a:lstStyle/>
          <a:p>
            <a:pPr>
              <a:buClr>
                <a:srgbClr val="191919"/>
              </a:buClr>
              <a:buSzPts val="1400"/>
            </a:pPr>
            <a:r>
              <a:rPr lang="vi-VN" sz="1600" b="1" dirty="0">
                <a:solidFill>
                  <a:srgbClr val="003CA5"/>
                </a:solidFill>
                <a:latin typeface="+mn-lt"/>
                <a:ea typeface="DM Sans"/>
                <a:cs typeface="DM Sans"/>
                <a:sym typeface="DM Sans"/>
              </a:rPr>
              <a:t>03. </a:t>
            </a:r>
            <a:r>
              <a:rPr lang="vi-VN" sz="1600" b="1" dirty="0">
                <a:solidFill>
                  <a:srgbClr val="003CA5"/>
                </a:solidFill>
                <a:latin typeface="+mn-lt"/>
                <a:cs typeface="Arial" panose="020B0604020202020204" pitchFamily="34" charset="0"/>
              </a:rPr>
              <a:t>Sử dụng mô hình vision transformer, transformer kĩ thuật bên NLP áp dụng vào computer vision.</a:t>
            </a:r>
            <a:endParaRPr lang="en-US" sz="1600" b="1" dirty="0">
              <a:solidFill>
                <a:srgbClr val="003CA5"/>
              </a:solidFill>
              <a:latin typeface="+mn-lt"/>
              <a:cs typeface="Arial" panose="020B0604020202020204" pitchFamily="34" charset="0"/>
            </a:endParaRPr>
          </a:p>
          <a:p>
            <a:pPr marL="0" lvl="0" indent="0" algn="l" rtl="0">
              <a:spcBef>
                <a:spcPts val="0"/>
              </a:spcBef>
              <a:spcAft>
                <a:spcPts val="0"/>
              </a:spcAft>
              <a:buClr>
                <a:srgbClr val="191919"/>
              </a:buClr>
              <a:buSzPts val="1400"/>
              <a:buFont typeface="Anaheim"/>
              <a:buNone/>
            </a:pPr>
            <a:endParaRPr sz="1600" b="1" dirty="0">
              <a:solidFill>
                <a:srgbClr val="003CA5"/>
              </a:solidFill>
              <a:latin typeface="+mn-lt"/>
              <a:ea typeface="DM Sans"/>
              <a:cs typeface="DM Sans"/>
              <a:sym typeface="DM Sans"/>
            </a:endParaRPr>
          </a:p>
        </p:txBody>
      </p:sp>
      <p:sp>
        <p:nvSpPr>
          <p:cNvPr id="962" name="Google Shape;962;p62"/>
          <p:cNvSpPr txBox="1"/>
          <p:nvPr/>
        </p:nvSpPr>
        <p:spPr>
          <a:xfrm>
            <a:off x="1537830" y="1135930"/>
            <a:ext cx="5875888" cy="520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rgbClr val="003CA5"/>
                </a:solidFill>
                <a:latin typeface="+mn-lt"/>
                <a:ea typeface="Outfit"/>
                <a:cs typeface="Outfit"/>
                <a:sym typeface="Outfit"/>
              </a:rPr>
              <a:t>Gồm 3 giải pháp</a:t>
            </a:r>
            <a:endParaRPr lang="en-US" sz="2400" b="1" dirty="0">
              <a:solidFill>
                <a:srgbClr val="003CA5"/>
              </a:solidFill>
              <a:latin typeface="+mn-lt"/>
              <a:ea typeface="Outfit"/>
              <a:cs typeface="Outfit"/>
              <a:sym typeface="Outfit"/>
            </a:endParaRPr>
          </a:p>
        </p:txBody>
      </p:sp>
      <p:cxnSp>
        <p:nvCxnSpPr>
          <p:cNvPr id="963" name="Google Shape;963;p62"/>
          <p:cNvCxnSpPr>
            <a:cxnSpLocks/>
            <a:stCxn id="962" idx="1"/>
            <a:endCxn id="959" idx="1"/>
          </p:cNvCxnSpPr>
          <p:nvPr/>
        </p:nvCxnSpPr>
        <p:spPr>
          <a:xfrm rot="10800000" flipH="1" flipV="1">
            <a:off x="1537829" y="1396029"/>
            <a:ext cx="407125" cy="857875"/>
          </a:xfrm>
          <a:prstGeom prst="bentConnector3">
            <a:avLst>
              <a:gd name="adj1" fmla="val -56150"/>
            </a:avLst>
          </a:prstGeom>
          <a:noFill/>
          <a:ln w="9525" cap="flat" cmpd="sng">
            <a:solidFill>
              <a:schemeClr val="accent1"/>
            </a:solidFill>
            <a:prstDash val="solid"/>
            <a:round/>
            <a:headEnd type="none" w="med" len="med"/>
            <a:tailEnd type="triangle" w="med" len="med"/>
          </a:ln>
        </p:spPr>
      </p:cxnSp>
      <p:cxnSp>
        <p:nvCxnSpPr>
          <p:cNvPr id="964" name="Google Shape;964;p62"/>
          <p:cNvCxnSpPr>
            <a:cxnSpLocks/>
            <a:stCxn id="962" idx="1"/>
            <a:endCxn id="960" idx="1"/>
          </p:cNvCxnSpPr>
          <p:nvPr/>
        </p:nvCxnSpPr>
        <p:spPr>
          <a:xfrm rot="10800000" flipH="1" flipV="1">
            <a:off x="1537830" y="1396029"/>
            <a:ext cx="407124" cy="1518717"/>
          </a:xfrm>
          <a:prstGeom prst="bentConnector3">
            <a:avLst>
              <a:gd name="adj1" fmla="val -56150"/>
            </a:avLst>
          </a:prstGeom>
          <a:noFill/>
          <a:ln w="9525" cap="flat" cmpd="sng">
            <a:solidFill>
              <a:schemeClr val="accent1"/>
            </a:solidFill>
            <a:prstDash val="solid"/>
            <a:round/>
            <a:headEnd type="none" w="med" len="med"/>
            <a:tailEnd type="triangle" w="med" len="med"/>
          </a:ln>
        </p:spPr>
      </p:cxnSp>
      <p:cxnSp>
        <p:nvCxnSpPr>
          <p:cNvPr id="965" name="Google Shape;965;p62"/>
          <p:cNvCxnSpPr>
            <a:cxnSpLocks/>
            <a:stCxn id="962" idx="1"/>
            <a:endCxn id="961" idx="1"/>
          </p:cNvCxnSpPr>
          <p:nvPr/>
        </p:nvCxnSpPr>
        <p:spPr>
          <a:xfrm rot="10800000" flipH="1" flipV="1">
            <a:off x="1537830" y="1396029"/>
            <a:ext cx="407124" cy="2308615"/>
          </a:xfrm>
          <a:prstGeom prst="bentConnector3">
            <a:avLst>
              <a:gd name="adj1" fmla="val -56150"/>
            </a:avLst>
          </a:prstGeom>
          <a:noFill/>
          <a:ln w="9525" cap="flat" cmpd="sng">
            <a:solidFill>
              <a:schemeClr val="accent1"/>
            </a:solidFill>
            <a:prstDash val="solid"/>
            <a:round/>
            <a:headEnd type="none" w="med" len="med"/>
            <a:tailEnd type="triangle" w="med" len="med"/>
          </a:ln>
        </p:spPr>
      </p:cxnSp>
      <p:sp>
        <p:nvSpPr>
          <p:cNvPr id="2" name="Google Shape;2489;p45">
            <a:extLst>
              <a:ext uri="{FF2B5EF4-FFF2-40B4-BE49-F238E27FC236}">
                <a16:creationId xmlns:a16="http://schemas.microsoft.com/office/drawing/2014/main" id="{BAAC8281-9D4C-7E8F-AEBF-B290738890C3}"/>
              </a:ext>
            </a:extLst>
          </p:cNvPr>
          <p:cNvSpPr txBox="1">
            <a:spLocks/>
          </p:cNvSpPr>
          <p:nvPr/>
        </p:nvSpPr>
        <p:spPr>
          <a:xfrm>
            <a:off x="635116" y="-1"/>
            <a:ext cx="7723500" cy="671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2800" b="1" i="0" u="none" strike="noStrike" cap="none">
                <a:solidFill>
                  <a:schemeClr val="dk1"/>
                </a:solidFill>
                <a:latin typeface="Montserrat"/>
                <a:ea typeface="Montserrat"/>
                <a:cs typeface="Montserrat"/>
                <a:sym typeface="Montserrat"/>
              </a:defRPr>
            </a:lvl9pPr>
          </a:lstStyle>
          <a:p>
            <a:pPr algn="ctr">
              <a:lnSpc>
                <a:spcPts val="6719"/>
              </a:lnSpc>
              <a:spcBef>
                <a:spcPts val="600"/>
              </a:spcBef>
              <a:spcAft>
                <a:spcPts val="600"/>
              </a:spcAft>
            </a:pPr>
            <a:r>
              <a:rPr lang="vi-VN" sz="3600" dirty="0">
                <a:solidFill>
                  <a:srgbClr val="003CA5"/>
                </a:solidFill>
                <a:latin typeface="Montserrat" panose="00000500000000000000" pitchFamily="2" charset="0"/>
                <a:cs typeface="Arial" panose="020B0604020202020204" pitchFamily="34" charset="0"/>
              </a:rPr>
              <a:t>05. Giải pháp công nghệ</a:t>
            </a:r>
          </a:p>
        </p:txBody>
      </p:sp>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TotalTime>
  <Words>1580</Words>
  <Application>Microsoft Office PowerPoint</Application>
  <PresentationFormat>On-screen Show (16:9)</PresentationFormat>
  <Paragraphs>186</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Cambria Math</vt:lpstr>
      <vt:lpstr>DM Sans</vt:lpstr>
      <vt:lpstr>Times New Roman</vt:lpstr>
      <vt:lpstr>Barlow</vt:lpstr>
      <vt:lpstr>Anaheim</vt:lpstr>
      <vt:lpstr>Wingdings</vt:lpstr>
      <vt:lpstr>Outfit</vt:lpstr>
      <vt:lpstr>Arial</vt:lpstr>
      <vt:lpstr>Nunito Light</vt:lpstr>
      <vt:lpstr>Montserrat</vt:lpstr>
      <vt:lpstr>Management Consulting Toolkit by Slidesgo</vt:lpstr>
      <vt:lpstr>PowerPoint Presentation</vt:lpstr>
      <vt:lpstr>Table of contents</vt:lpstr>
      <vt:lpstr>PowerPoint Presentation</vt:lpstr>
      <vt:lpstr>02. Công việc liên quan</vt:lpstr>
      <vt:lpstr>PowerPoint Presentation</vt:lpstr>
      <vt:lpstr>PowerPoint Presentation</vt:lpstr>
      <vt:lpstr>Tăng cường dữ liệu</vt:lpstr>
      <vt:lpstr>Chuẩn hoá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Mạnh Nguyễn Văn</dc:creator>
  <cp:lastModifiedBy>Nguyễn Văn Mạnh</cp:lastModifiedBy>
  <cp:revision>81</cp:revision>
  <dcterms:modified xsi:type="dcterms:W3CDTF">2024-05-30T16:00:13Z</dcterms:modified>
</cp:coreProperties>
</file>